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notesMasterIdLst>
    <p:notesMasterId r:id="rId17"/>
  </p:notesMasterIdLst>
  <p:handoutMasterIdLst>
    <p:handoutMasterId r:id="rId18"/>
  </p:handoutMasterIdLst>
  <p:sldIdLst>
    <p:sldId id="273" r:id="rId3"/>
    <p:sldId id="296" r:id="rId4"/>
    <p:sldId id="286" r:id="rId5"/>
    <p:sldId id="292" r:id="rId6"/>
    <p:sldId id="274" r:id="rId7"/>
    <p:sldId id="294" r:id="rId8"/>
    <p:sldId id="307" r:id="rId9"/>
    <p:sldId id="282" r:id="rId10"/>
    <p:sldId id="284" r:id="rId11"/>
    <p:sldId id="285" r:id="rId12"/>
    <p:sldId id="297" r:id="rId13"/>
    <p:sldId id="298" r:id="rId14"/>
    <p:sldId id="305" r:id="rId15"/>
    <p:sldId id="290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57A5"/>
    <a:srgbClr val="2358A4"/>
    <a:srgbClr val="B0B9FA"/>
    <a:srgbClr val="28659C"/>
    <a:srgbClr val="EBAC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113" autoAdjust="0"/>
    <p:restoredTop sz="94660"/>
  </p:normalViewPr>
  <p:slideViewPr>
    <p:cSldViewPr snapToGrid="0">
      <p:cViewPr varScale="1">
        <p:scale>
          <a:sx n="86" d="100"/>
          <a:sy n="86" d="100"/>
        </p:scale>
        <p:origin x="50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082" y="3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0BD3ED-8878-4096-B05B-C96859F40FCD}" type="datetimeFigureOut">
              <a:rPr lang="it-IT" smtClean="0"/>
              <a:pPr/>
              <a:t>28/09/2019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A5DDB7-6483-4239-873B-DD2F38F2BCC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39420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AB2E3-B9BF-4467-8DA2-AE5994C63847}" type="datetimeFigureOut">
              <a:rPr lang="it-IT" smtClean="0"/>
              <a:pPr/>
              <a:t>28/09/2019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C9985-7C79-4394-9D03-03276FB602C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98578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017803-ABEE-4EB2-B5E8-91F90B507E68}" type="datetime1">
              <a:rPr lang="it-IT" smtClean="0"/>
              <a:pPr/>
              <a:t>28/09/2019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36A1C-0001-4B39-9098-2C6B12F70FD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735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94B1BC-064E-4C7A-8E07-60E000D17354}" type="datetime1">
              <a:rPr lang="it-IT" smtClean="0"/>
              <a:pPr/>
              <a:t>28/09/2019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36A1C-0001-4B39-9098-2C6B12F70FD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9185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73279D-9BCD-4362-AA11-8FC681C13054}" type="datetime1">
              <a:rPr lang="it-IT" smtClean="0"/>
              <a:pPr/>
              <a:t>28/09/2019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36A1C-0001-4B39-9098-2C6B12F70FD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2941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017803-ABEE-4EB2-B5E8-91F90B507E68}" type="datetime1">
              <a:rPr lang="it-IT" smtClean="0"/>
              <a:pPr/>
              <a:t>28/09/2019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36A1C-0001-4B39-9098-2C6B12F70FD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7028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3926" y="1860326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874421-6EF7-45B4-BF68-EF825F828669}" type="datetime1">
              <a:rPr lang="it-IT" smtClean="0"/>
              <a:pPr/>
              <a:t>28/09/2019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36A1C-0001-4B39-9098-2C6B12F70FD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619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EAE553-759B-4C0E-AF7E-DE1A9DF9F96C}" type="datetime1">
              <a:rPr lang="it-IT" smtClean="0"/>
              <a:pPr/>
              <a:t>28/09/2019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36A1C-0001-4B39-9098-2C6B12F70FD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3662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B7E7B-84B6-401D-A7C6-E427873E0409}" type="datetime1">
              <a:rPr lang="it-IT" smtClean="0"/>
              <a:pPr/>
              <a:t>28/09/2019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36A1C-0001-4B39-9098-2C6B12F70FD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0674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9AB33C-FAE8-4621-93A3-6722E435281A}" type="datetime1">
              <a:rPr lang="it-IT" smtClean="0"/>
              <a:pPr/>
              <a:t>28/09/2019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36A1C-0001-4B39-9098-2C6B12F70FD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566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078899-58CF-4D6E-BCB0-E3B505F2E355}" type="datetime1">
              <a:rPr lang="it-IT" smtClean="0"/>
              <a:pPr/>
              <a:t>28/09/2019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36A1C-0001-4B39-9098-2C6B12F70FD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406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BB7FFC-7CEE-410A-B1A7-662B3C6CE77C}" type="datetime1">
              <a:rPr lang="it-IT" smtClean="0"/>
              <a:pPr/>
              <a:t>28/09/2019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36A1C-0001-4B39-9098-2C6B12F70FD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59332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CE02B-209B-4768-B078-CAFA206B43FE}" type="datetime1">
              <a:rPr lang="it-IT" smtClean="0"/>
              <a:pPr/>
              <a:t>28/09/2019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36A1C-0001-4B39-9098-2C6B12F70FD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5037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874421-6EF7-45B4-BF68-EF825F828669}" type="datetime1">
              <a:rPr lang="it-IT" smtClean="0"/>
              <a:pPr/>
              <a:t>28/09/2019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36A1C-0001-4B39-9098-2C6B12F70FD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03795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DCBD17-81FE-47CA-B67C-2CF3CFA333AD}" type="datetime1">
              <a:rPr lang="it-IT" smtClean="0"/>
              <a:pPr/>
              <a:t>28/09/2019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36A1C-0001-4B39-9098-2C6B12F70FD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71777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94B1BC-064E-4C7A-8E07-60E000D17354}" type="datetime1">
              <a:rPr lang="it-IT" smtClean="0"/>
              <a:pPr/>
              <a:t>28/09/2019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36A1C-0001-4B39-9098-2C6B12F70FD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10990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73279D-9BCD-4362-AA11-8FC681C13054}" type="datetime1">
              <a:rPr lang="it-IT" smtClean="0"/>
              <a:pPr/>
              <a:t>28/09/2019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36A1C-0001-4B39-9098-2C6B12F70FD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5892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EAE553-759B-4C0E-AF7E-DE1A9DF9F96C}" type="datetime1">
              <a:rPr lang="it-IT" smtClean="0"/>
              <a:pPr/>
              <a:t>28/09/2019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36A1C-0001-4B39-9098-2C6B12F70FD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0064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B7E7B-84B6-401D-A7C6-E427873E0409}" type="datetime1">
              <a:rPr lang="it-IT" smtClean="0"/>
              <a:pPr/>
              <a:t>28/09/2019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36A1C-0001-4B39-9098-2C6B12F70FD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1355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9AB33C-FAE8-4621-93A3-6722E435281A}" type="datetime1">
              <a:rPr lang="it-IT" smtClean="0"/>
              <a:pPr/>
              <a:t>28/09/2019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36A1C-0001-4B39-9098-2C6B12F70FD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9981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078899-58CF-4D6E-BCB0-E3B505F2E355}" type="datetime1">
              <a:rPr lang="it-IT" smtClean="0"/>
              <a:pPr/>
              <a:t>28/09/2019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36A1C-0001-4B39-9098-2C6B12F70FD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1534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BB7FFC-7CEE-410A-B1A7-662B3C6CE77C}" type="datetime1">
              <a:rPr lang="it-IT" smtClean="0"/>
              <a:pPr/>
              <a:t>28/09/2019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36A1C-0001-4B39-9098-2C6B12F70FD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419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CE02B-209B-4768-B078-CAFA206B43FE}" type="datetime1">
              <a:rPr lang="it-IT" smtClean="0"/>
              <a:pPr/>
              <a:t>28/09/2019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36A1C-0001-4B39-9098-2C6B12F70FD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1137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DCBD17-81FE-47CA-B67C-2CF3CFA333AD}" type="datetime1">
              <a:rPr lang="it-IT" smtClean="0"/>
              <a:pPr/>
              <a:t>28/09/2019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36A1C-0001-4B39-9098-2C6B12F70FD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3689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hyperlink" Target="http://www.google.it/url?sa=i&amp;rct=j&amp;q=&amp;esrc=s&amp;source=images&amp;cd=&amp;cad=rja&amp;uact=8&amp;ved=0ahUKEwi228Th4-DJAhXLXBoKHRLJAooQjRwIBw&amp;url=http://www4.gvsu.edu/coler/ssa/Chapter14.htm&amp;psig=AFQjCNFLIwpGay8cGTvKFYx-LRLQb8ZYcA&amp;ust=1450368991372688" TargetMode="Externa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>
            <a:spLocks noChangeArrowheads="1"/>
          </p:cNvSpPr>
          <p:nvPr userDrawn="1"/>
        </p:nvSpPr>
        <p:spPr bwMode="auto">
          <a:xfrm>
            <a:off x="0" y="6487886"/>
            <a:ext cx="12192000" cy="143018"/>
          </a:xfrm>
          <a:prstGeom prst="rect">
            <a:avLst/>
          </a:prstGeom>
          <a:solidFill>
            <a:srgbClr val="005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/>
          </a:p>
        </p:txBody>
      </p:sp>
      <p:sp>
        <p:nvSpPr>
          <p:cNvPr id="14" name="Text Box 4"/>
          <p:cNvSpPr txBox="1">
            <a:spLocks noChangeArrowheads="1"/>
          </p:cNvSpPr>
          <p:nvPr userDrawn="1"/>
        </p:nvSpPr>
        <p:spPr bwMode="auto">
          <a:xfrm>
            <a:off x="11049712" y="6424846"/>
            <a:ext cx="376016" cy="41211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it-IT" sz="1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it-IT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 userDrawn="1"/>
        </p:nvSpPr>
        <p:spPr bwMode="auto">
          <a:xfrm>
            <a:off x="10973510" y="6381302"/>
            <a:ext cx="376016" cy="41211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it-IT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892326" y="6381302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36A1C-0001-4B39-9098-2C6B12F70FD3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13" name="Immagine 12" descr="BONIFICA spa 3516 x 780.png"/>
          <p:cNvPicPr/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573969" y="6425410"/>
            <a:ext cx="1209675" cy="267970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081"/>
            <a:ext cx="5797296" cy="34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78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 userDrawn="1"/>
        </p:nvSpPr>
        <p:spPr bwMode="auto">
          <a:xfrm>
            <a:off x="0" y="6483426"/>
            <a:ext cx="12192000" cy="1430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/>
          </a:p>
        </p:txBody>
      </p:sp>
      <p:sp>
        <p:nvSpPr>
          <p:cNvPr id="11" name="Text Box 4"/>
          <p:cNvSpPr txBox="1">
            <a:spLocks noChangeArrowheads="1"/>
          </p:cNvSpPr>
          <p:nvPr userDrawn="1"/>
        </p:nvSpPr>
        <p:spPr bwMode="auto">
          <a:xfrm>
            <a:off x="10973510" y="6381302"/>
            <a:ext cx="376016" cy="41211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it-IT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magine 7" descr="BONIFICA spa 3516 x 780.png"/>
          <p:cNvPicPr/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573969" y="6420950"/>
            <a:ext cx="1209675" cy="267970"/>
          </a:xfrm>
          <a:prstGeom prst="rect">
            <a:avLst/>
          </a:prstGeom>
        </p:spPr>
      </p:pic>
      <p:pic>
        <p:nvPicPr>
          <p:cNvPr id="9" name="Immagine 8"/>
          <p:cNvPicPr/>
          <p:nvPr userDrawn="1"/>
        </p:nvPicPr>
        <p:blipFill rotWithShape="1">
          <a:blip r:embed="rId14" cstate="print">
            <a:duotone>
              <a:prstClr val="black"/>
              <a:srgbClr val="CC9900">
                <a:tint val="45000"/>
                <a:satMod val="400000"/>
              </a:srgbClr>
            </a:duotone>
          </a:blip>
          <a:srcRect t="23571"/>
          <a:stretch/>
        </p:blipFill>
        <p:spPr bwMode="auto">
          <a:xfrm>
            <a:off x="0" y="115280"/>
            <a:ext cx="3567288" cy="857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rc_mi" descr="http://www4.gvsu.edu/coler/ssa/JPG/Ch14/Fig14-16COLOR.jpg">
            <a:hlinkClick r:id="rId15"/>
          </p:cNvPr>
          <p:cNvPicPr/>
          <p:nvPr userDrawn="1"/>
        </p:nvPicPr>
        <p:blipFill rotWithShape="1">
          <a:blip r:embed="rId16" cstate="print">
            <a:duotone>
              <a:prstClr val="black"/>
              <a:srgbClr val="CC9900">
                <a:tint val="45000"/>
                <a:satMod val="400000"/>
              </a:srgbClr>
            </a:duotone>
          </a:blip>
          <a:srcRect t="23570" b="1718"/>
          <a:stretch/>
        </p:blipFill>
        <p:spPr bwMode="auto">
          <a:xfrm>
            <a:off x="3587853" y="115279"/>
            <a:ext cx="8604147" cy="838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892326" y="6381302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36A1C-0001-4B39-9098-2C6B12F70FD3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4" name="Rettangolo 13"/>
          <p:cNvSpPr/>
          <p:nvPr userDrawn="1"/>
        </p:nvSpPr>
        <p:spPr>
          <a:xfrm>
            <a:off x="10803466" y="6305099"/>
            <a:ext cx="609600" cy="4766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3058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9" t="22772" r="2948" b="9064"/>
          <a:stretch/>
        </p:blipFill>
        <p:spPr>
          <a:xfrm>
            <a:off x="5956104" y="986348"/>
            <a:ext cx="4936222" cy="5194586"/>
          </a:xfrm>
          <a:prstGeom prst="rect">
            <a:avLst/>
          </a:prstGeo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36A1C-0001-4B39-9098-2C6B12F70FD3}" type="slidenum">
              <a:rPr lang="it-IT" smtClean="0"/>
              <a:pPr/>
              <a:t>1</a:t>
            </a:fld>
            <a:endParaRPr lang="it-IT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82" y="148643"/>
            <a:ext cx="6272267" cy="933026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986411" y="1073402"/>
            <a:ext cx="378385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2000" b="1" i="1" dirty="0" err="1" smtClean="0">
                <a:effectLst/>
              </a:rPr>
              <a:t>Un’idea</a:t>
            </a:r>
            <a:r>
              <a:rPr lang="en-US" sz="2000" b="1" i="1" dirty="0" smtClean="0">
                <a:effectLst/>
              </a:rPr>
              <a:t> </a:t>
            </a:r>
            <a:r>
              <a:rPr lang="en-US" sz="2000" b="1" i="1" dirty="0" smtClean="0">
                <a:effectLst/>
              </a:rPr>
              <a:t>per </a:t>
            </a:r>
            <a:r>
              <a:rPr lang="en-US" sz="2000" b="1" i="1" dirty="0" err="1" smtClean="0">
                <a:effectLst/>
              </a:rPr>
              <a:t>il</a:t>
            </a:r>
            <a:r>
              <a:rPr lang="en-US" sz="2000" b="1" i="1" dirty="0" smtClean="0">
                <a:effectLst/>
              </a:rPr>
              <a:t> Sahel </a:t>
            </a:r>
            <a:r>
              <a:rPr lang="en-US" sz="2000" b="1" i="1" dirty="0" smtClean="0"/>
              <a:t>per </a:t>
            </a:r>
            <a:r>
              <a:rPr lang="en-US" sz="2000" b="1" i="1" dirty="0" err="1" smtClean="0"/>
              <a:t>affrontare</a:t>
            </a:r>
            <a:r>
              <a:rPr lang="en-US" sz="2000" b="1" i="1" dirty="0" smtClean="0">
                <a:effectLst/>
              </a:rPr>
              <a:t> la </a:t>
            </a:r>
            <a:r>
              <a:rPr lang="en-US" sz="2000" b="1" i="1" dirty="0" err="1" smtClean="0">
                <a:effectLst/>
              </a:rPr>
              <a:t>crisi</a:t>
            </a:r>
            <a:r>
              <a:rPr lang="en-US" sz="2000" b="1" i="1" dirty="0" smtClean="0">
                <a:effectLst/>
              </a:rPr>
              <a:t> </a:t>
            </a:r>
            <a:r>
              <a:rPr lang="en-US" sz="2000" b="1" i="1" dirty="0" err="1" smtClean="0">
                <a:effectLst/>
              </a:rPr>
              <a:t>ambientale</a:t>
            </a:r>
            <a:r>
              <a:rPr lang="en-US" sz="2000" b="1" i="1" dirty="0" smtClean="0">
                <a:effectLst/>
              </a:rPr>
              <a:t>, </a:t>
            </a:r>
            <a:r>
              <a:rPr lang="en-US" sz="2000" b="1" i="1" dirty="0" err="1" smtClean="0">
                <a:effectLst/>
              </a:rPr>
              <a:t>economica</a:t>
            </a:r>
            <a:r>
              <a:rPr lang="en-US" sz="2000" b="1" i="1" dirty="0" smtClean="0">
                <a:effectLst/>
              </a:rPr>
              <a:t> e </a:t>
            </a:r>
            <a:r>
              <a:rPr lang="en-US" sz="2000" b="1" i="1" dirty="0" err="1" smtClean="0">
                <a:effectLst/>
              </a:rPr>
              <a:t>umanitaria</a:t>
            </a:r>
            <a:endParaRPr lang="en-US" sz="2000" b="1" i="1" dirty="0" smtClean="0">
              <a:effectLst/>
            </a:endParaRP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b="1" i="1" dirty="0" smtClean="0"/>
              <a:t>Marcello </a:t>
            </a:r>
            <a:r>
              <a:rPr lang="en-US" b="1" i="1" dirty="0" err="1" smtClean="0"/>
              <a:t>Vichi</a:t>
            </a:r>
            <a:r>
              <a:rPr lang="en-US" b="1" i="1" dirty="0" smtClean="0"/>
              <a:t>                                </a:t>
            </a:r>
            <a:r>
              <a:rPr lang="en-US" b="1" i="1" dirty="0" smtClean="0"/>
              <a:t>Andrea </a:t>
            </a:r>
            <a:r>
              <a:rPr lang="en-US" b="1" i="1" dirty="0" err="1" smtClean="0"/>
              <a:t>Mangano</a:t>
            </a:r>
            <a:endParaRPr lang="en-US" b="1" i="1" dirty="0" smtClean="0"/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1600" i="1" dirty="0" err="1" smtClean="0">
                <a:effectLst/>
              </a:rPr>
              <a:t>Lago</a:t>
            </a:r>
            <a:r>
              <a:rPr lang="en-US" sz="1600" i="1" dirty="0" smtClean="0">
                <a:effectLst/>
              </a:rPr>
              <a:t> </a:t>
            </a:r>
            <a:r>
              <a:rPr lang="en-US" sz="1600" i="1" dirty="0" err="1" smtClean="0">
                <a:effectLst/>
              </a:rPr>
              <a:t>Ciad</a:t>
            </a:r>
            <a:r>
              <a:rPr lang="en-US" sz="1600" i="1" dirty="0" smtClean="0">
                <a:effectLst/>
              </a:rPr>
              <a:t>: un </a:t>
            </a:r>
            <a:r>
              <a:rPr lang="en-US" sz="1600" i="1" dirty="0" err="1" smtClean="0">
                <a:effectLst/>
              </a:rPr>
              <a:t>esempio</a:t>
            </a:r>
            <a:r>
              <a:rPr lang="en-US" sz="1600" i="1" dirty="0" smtClean="0">
                <a:effectLst/>
              </a:rPr>
              <a:t> di </a:t>
            </a:r>
            <a:r>
              <a:rPr lang="en-US" sz="1600" i="1" dirty="0" err="1" smtClean="0">
                <a:effectLst/>
              </a:rPr>
              <a:t>bonifica</a:t>
            </a:r>
            <a:r>
              <a:rPr lang="en-US" sz="1600" i="1" dirty="0" smtClean="0">
                <a:effectLst/>
              </a:rPr>
              <a:t> </a:t>
            </a:r>
            <a:r>
              <a:rPr lang="en-US" sz="1600" i="1" dirty="0" err="1" smtClean="0">
                <a:effectLst/>
              </a:rPr>
              <a:t>ambientale</a:t>
            </a:r>
            <a:r>
              <a:rPr lang="en-US" sz="1600" i="1" dirty="0" smtClean="0">
                <a:effectLst/>
              </a:rPr>
              <a:t> e di </a:t>
            </a:r>
            <a:r>
              <a:rPr lang="en-US" sz="1600" i="1" dirty="0" err="1" smtClean="0">
                <a:effectLst/>
              </a:rPr>
              <a:t>rilancio</a:t>
            </a:r>
            <a:r>
              <a:rPr lang="en-US" sz="1600" i="1" dirty="0" smtClean="0">
                <a:effectLst/>
              </a:rPr>
              <a:t> </a:t>
            </a:r>
            <a:r>
              <a:rPr lang="en-US" sz="1600" i="1" dirty="0" err="1" smtClean="0">
                <a:effectLst/>
              </a:rPr>
              <a:t>economico</a:t>
            </a:r>
            <a:endParaRPr lang="en-US" sz="1600" i="1" dirty="0" smtClean="0">
              <a:effectLst/>
            </a:endParaRP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endParaRPr lang="en-US" sz="1600" i="1" dirty="0" smtClean="0">
              <a:effectLst/>
            </a:endParaRP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1600" i="1" dirty="0" err="1" smtClean="0"/>
              <a:t>Venezia</a:t>
            </a:r>
            <a:r>
              <a:rPr lang="en-US" sz="1600" i="1" dirty="0" smtClean="0"/>
              <a:t> 10 </a:t>
            </a:r>
            <a:r>
              <a:rPr lang="en-US" sz="1600" i="1" dirty="0" err="1" smtClean="0"/>
              <a:t>Ottobre</a:t>
            </a:r>
            <a:r>
              <a:rPr lang="en-US" sz="1600" i="1" dirty="0" smtClean="0"/>
              <a:t> 2019</a:t>
            </a:r>
            <a:endParaRPr lang="en-US" dirty="0" smtClean="0">
              <a:effectLst/>
              <a:latin typeface="+mj-lt"/>
            </a:endParaRPr>
          </a:p>
        </p:txBody>
      </p:sp>
      <p:pic>
        <p:nvPicPr>
          <p:cNvPr id="1026" name="Picture 2" descr="C:\Users\Mangano\Pictures\festivalp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71650" y="4881563"/>
            <a:ext cx="3028950" cy="1514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5109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36A1C-0001-4B39-9098-2C6B12F70FD3}" type="slidenum">
              <a:rPr lang="it-IT" smtClean="0"/>
              <a:pPr/>
              <a:t>10</a:t>
            </a:fld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5" t="4252" r="14194" b="1686"/>
          <a:stretch/>
        </p:blipFill>
        <p:spPr>
          <a:xfrm rot="5400000">
            <a:off x="1757364" y="-90488"/>
            <a:ext cx="4743450" cy="7972428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8204200" y="1038225"/>
            <a:ext cx="3797300" cy="5441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 smtClean="0">
                <a:latin typeface="+mj-lt"/>
              </a:rPr>
              <a:t>Nella sua caduta verso il Ciad, la portata derivata produrrebbe importanti quantità di energia idroelettrica, in zone che ne sono del tutto prive</a:t>
            </a:r>
          </a:p>
          <a:p>
            <a:pPr algn="just"/>
            <a:endParaRPr lang="it-IT" b="1" dirty="0" smtClean="0">
              <a:latin typeface="+mj-lt"/>
            </a:endParaRPr>
          </a:p>
          <a:p>
            <a:pPr algn="just"/>
            <a:r>
              <a:rPr lang="it-IT" b="1" dirty="0" smtClean="0">
                <a:latin typeface="+mj-lt"/>
              </a:rPr>
              <a:t>Lungo il canale correrebbe una strada che diverrebbe la spina dorsale dei trasporti terrestri</a:t>
            </a:r>
          </a:p>
          <a:p>
            <a:pPr algn="just"/>
            <a:endParaRPr lang="it-IT" b="1" dirty="0" smtClean="0">
              <a:latin typeface="+mj-lt"/>
            </a:endParaRPr>
          </a:p>
          <a:p>
            <a:pPr algn="just"/>
            <a:r>
              <a:rPr lang="it-IT" b="1" dirty="0" smtClean="0">
                <a:latin typeface="+mj-lt"/>
              </a:rPr>
              <a:t>L’infrastruttura potrebbe essere resa  navigabile. </a:t>
            </a:r>
          </a:p>
          <a:p>
            <a:pPr algn="just"/>
            <a:endParaRPr lang="it-IT" b="1" dirty="0" smtClean="0">
              <a:latin typeface="+mj-lt"/>
            </a:endParaRPr>
          </a:p>
          <a:p>
            <a:pPr algn="just"/>
            <a:r>
              <a:rPr lang="it-IT" b="1" dirty="0" smtClean="0">
                <a:latin typeface="+mj-lt"/>
              </a:rPr>
              <a:t>L’idea è stata esplorata </a:t>
            </a:r>
            <a:r>
              <a:rPr lang="it-IT" dirty="0" smtClean="0"/>
              <a:t>negli anni 1980 </a:t>
            </a:r>
            <a:r>
              <a:rPr lang="it-IT" b="1" dirty="0" smtClean="0">
                <a:latin typeface="+mj-lt"/>
              </a:rPr>
              <a:t>da Bonifica SpA, società di ingegneria allora appartenente al gruppo IRI.</a:t>
            </a:r>
          </a:p>
          <a:p>
            <a:pPr algn="just"/>
            <a:endParaRPr lang="it-IT" b="1" dirty="0" smtClean="0">
              <a:latin typeface="+mj-lt"/>
            </a:endParaRPr>
          </a:p>
          <a:p>
            <a:pPr algn="just"/>
            <a:r>
              <a:rPr lang="it-IT" b="1" dirty="0" smtClean="0">
                <a:latin typeface="+mj-lt"/>
              </a:rPr>
              <a:t>Ritenuta a lungo un’idea faraonica, oggi torna di attualità come unica soluzione ad una crisi di enormi dimensioni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0" y="1106883"/>
            <a:ext cx="8115303" cy="369332"/>
          </a:xfrm>
          <a:prstGeom prst="rect">
            <a:avLst/>
          </a:prstGeom>
          <a:solidFill>
            <a:srgbClr val="2358A4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B0B9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TRANSAQUA </a:t>
            </a:r>
            <a:r>
              <a:rPr lang="en-US" b="1" dirty="0" smtClean="0">
                <a:solidFill>
                  <a:srgbClr val="B0B9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un </a:t>
            </a:r>
            <a:r>
              <a:rPr lang="en-US" b="1" dirty="0" err="1" smtClean="0">
                <a:solidFill>
                  <a:srgbClr val="B0B9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</a:t>
            </a:r>
            <a:r>
              <a:rPr lang="en-US" b="1" dirty="0" smtClean="0">
                <a:solidFill>
                  <a:srgbClr val="B0B9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B0B9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lang="en-US" b="1" dirty="0" smtClean="0">
                <a:solidFill>
                  <a:srgbClr val="B0B9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B0B9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sviluppo</a:t>
            </a:r>
            <a:r>
              <a:rPr lang="en-US" b="1" dirty="0" smtClean="0">
                <a:solidFill>
                  <a:srgbClr val="B0B9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i="1" dirty="0">
              <a:solidFill>
                <a:srgbClr val="B0B9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23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36A1C-0001-4B39-9098-2C6B12F70FD3}" type="slidenum">
              <a:rPr lang="it-IT" smtClean="0"/>
              <a:pPr/>
              <a:t>11</a:t>
            </a:fld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2076" y="1009291"/>
            <a:ext cx="5149924" cy="41148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04774" y="971551"/>
            <a:ext cx="6891249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/>
              <a:t>Nel  2011 la Lake </a:t>
            </a:r>
            <a:r>
              <a:rPr lang="it-IT" sz="2000" dirty="0" err="1" smtClean="0"/>
              <a:t>Chad</a:t>
            </a:r>
            <a:r>
              <a:rPr lang="it-IT" sz="2000" dirty="0" smtClean="0"/>
              <a:t> </a:t>
            </a:r>
            <a:r>
              <a:rPr lang="it-IT" sz="2000" dirty="0" err="1" smtClean="0"/>
              <a:t>Basin</a:t>
            </a:r>
            <a:r>
              <a:rPr lang="it-IT" sz="2000" dirty="0" smtClean="0"/>
              <a:t> </a:t>
            </a:r>
            <a:r>
              <a:rPr lang="it-IT" sz="2000" dirty="0" err="1" smtClean="0"/>
              <a:t>Commission</a:t>
            </a:r>
            <a:r>
              <a:rPr lang="it-IT" sz="2000" dirty="0" smtClean="0"/>
              <a:t> incaricò la società di ingegneria canadese C</a:t>
            </a:r>
            <a:r>
              <a:rPr lang="it-IT" sz="2000" b="1" dirty="0" smtClean="0"/>
              <a:t>IMA International </a:t>
            </a:r>
            <a:r>
              <a:rPr lang="it-IT" sz="2000" dirty="0" smtClean="0"/>
              <a:t>di studiare la possibilità di</a:t>
            </a:r>
            <a:r>
              <a:rPr lang="it-IT" sz="2000" b="1" dirty="0" smtClean="0"/>
              <a:t> un trasferimento idrico verso il lago Ciad dal bacino del fiume </a:t>
            </a:r>
            <a:r>
              <a:rPr lang="it-IT" sz="2000" b="1" dirty="0" err="1" smtClean="0"/>
              <a:t>Ubangi</a:t>
            </a:r>
            <a:r>
              <a:rPr lang="it-IT" sz="2000" b="1" dirty="0" smtClean="0"/>
              <a:t> </a:t>
            </a:r>
            <a:r>
              <a:rPr lang="it-IT" sz="2000" dirty="0" smtClean="0"/>
              <a:t>(principale affluente di destra del Congo)</a:t>
            </a:r>
          </a:p>
          <a:p>
            <a:pPr algn="just"/>
            <a:endParaRPr lang="it-IT" sz="2000" dirty="0" smtClean="0"/>
          </a:p>
          <a:p>
            <a:pPr algn="just"/>
            <a:r>
              <a:rPr lang="it-IT" sz="2000" dirty="0" smtClean="0"/>
              <a:t>Lo studio concluse che una diga sul fiume </a:t>
            </a:r>
            <a:r>
              <a:rPr lang="it-IT" sz="2000" b="1" dirty="0" err="1" smtClean="0"/>
              <a:t>Kotto</a:t>
            </a:r>
            <a:r>
              <a:rPr lang="it-IT" sz="2000" b="1" dirty="0" smtClean="0"/>
              <a:t> </a:t>
            </a:r>
            <a:r>
              <a:rPr lang="it-IT" sz="2000" dirty="0" smtClean="0"/>
              <a:t>( affluente dell’ </a:t>
            </a:r>
            <a:r>
              <a:rPr lang="it-IT" sz="2000" dirty="0" err="1" smtClean="0"/>
              <a:t>Ubangi</a:t>
            </a:r>
            <a:r>
              <a:rPr lang="it-IT" sz="2000" dirty="0" smtClean="0"/>
              <a:t>), a nord della città di </a:t>
            </a:r>
            <a:r>
              <a:rPr lang="it-IT" sz="2000" b="1" dirty="0" err="1" smtClean="0"/>
              <a:t>Bria</a:t>
            </a:r>
            <a:r>
              <a:rPr lang="it-IT" sz="2000" dirty="0" smtClean="0"/>
              <a:t> ( Repubblica Centroafricana), permetterebbe il trasferimento per gravità attraverso lo spartiacque col fiume  </a:t>
            </a:r>
            <a:r>
              <a:rPr lang="it-IT" sz="2000" dirty="0" err="1" smtClean="0"/>
              <a:t>Bamingui</a:t>
            </a:r>
            <a:r>
              <a:rPr lang="it-IT" sz="2000" dirty="0" smtClean="0"/>
              <a:t> (affluente del </a:t>
            </a:r>
            <a:r>
              <a:rPr lang="it-IT" sz="2000" dirty="0" err="1" smtClean="0"/>
              <a:t>Logone-Chari</a:t>
            </a:r>
            <a:r>
              <a:rPr lang="it-IT" sz="2000" dirty="0" smtClean="0"/>
              <a:t> e quindi del Ciad) esattamente</a:t>
            </a:r>
            <a:r>
              <a:rPr lang="it-IT" sz="2000" b="1" dirty="0" smtClean="0"/>
              <a:t> “ </a:t>
            </a:r>
            <a:r>
              <a:rPr lang="it-IT" sz="2000" b="1" i="1" dirty="0" smtClean="0"/>
              <a:t>al termine del tracciato del progetto Transaqua ”.</a:t>
            </a:r>
            <a:endParaRPr lang="it-IT" sz="2000" b="1" i="1" dirty="0"/>
          </a:p>
          <a:p>
            <a:endParaRPr lang="it-IT" sz="2000" dirty="0"/>
          </a:p>
          <a:p>
            <a:r>
              <a:rPr lang="it-IT" sz="2000" dirty="0" smtClean="0"/>
              <a:t>L’invaso, da solo, fornirebbe solo volumi idrici limitati e senza un impatto significativo sul regime del lago Ciad.</a:t>
            </a:r>
          </a:p>
          <a:p>
            <a:endParaRPr lang="it-IT" sz="2000" dirty="0" smtClean="0"/>
          </a:p>
          <a:p>
            <a:r>
              <a:rPr lang="it-IT" sz="2000" dirty="0" smtClean="0"/>
              <a:t>Ma sarebbe il primo anello di una catena di serbatoi simili sugli altri affluenti dell’ </a:t>
            </a:r>
            <a:r>
              <a:rPr lang="it-IT" sz="2000" dirty="0" err="1" smtClean="0"/>
              <a:t>Ubangi</a:t>
            </a:r>
            <a:r>
              <a:rPr lang="it-IT" sz="2000" dirty="0" smtClean="0"/>
              <a:t> e del Congo, che costituirebbero la via d’acqua</a:t>
            </a:r>
            <a:r>
              <a:rPr lang="it-IT" sz="2000" b="1" dirty="0" smtClean="0"/>
              <a:t> Transaqua  </a:t>
            </a:r>
            <a:r>
              <a:rPr lang="it-IT" sz="2000" dirty="0" smtClean="0"/>
              <a:t>.</a:t>
            </a:r>
          </a:p>
          <a:p>
            <a:endParaRPr lang="it-IT" sz="2000" dirty="0"/>
          </a:p>
          <a:p>
            <a:endParaRPr lang="it-IT" sz="2000" dirty="0"/>
          </a:p>
          <a:p>
            <a:endParaRPr lang="it-IT" sz="2000" dirty="0"/>
          </a:p>
          <a:p>
            <a:endParaRPr lang="it-IT" sz="2000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0" y="352425"/>
            <a:ext cx="4219572" cy="369332"/>
          </a:xfrm>
          <a:prstGeom prst="rect">
            <a:avLst/>
          </a:prstGeom>
          <a:solidFill>
            <a:srgbClr val="2358A4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B0B9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TRANSAQUA E’ FATTIBILE?</a:t>
            </a:r>
            <a:endParaRPr lang="en-US" b="1" i="1" dirty="0">
              <a:solidFill>
                <a:srgbClr val="B0B9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7996687" y="5538158"/>
            <a:ext cx="38732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River </a:t>
            </a:r>
            <a:r>
              <a:rPr lang="it-IT" dirty="0" err="1" smtClean="0"/>
              <a:t>Kotto</a:t>
            </a:r>
            <a:r>
              <a:rPr lang="it-IT" dirty="0" smtClean="0"/>
              <a:t> dam at </a:t>
            </a:r>
            <a:r>
              <a:rPr lang="it-IT" dirty="0" err="1" smtClean="0"/>
              <a:t>Bria</a:t>
            </a:r>
            <a:r>
              <a:rPr lang="it-IT" dirty="0" smtClean="0"/>
              <a:t> </a:t>
            </a:r>
          </a:p>
          <a:p>
            <a:r>
              <a:rPr lang="it-IT" sz="1200" dirty="0" smtClean="0"/>
              <a:t>(</a:t>
            </a:r>
            <a:r>
              <a:rPr lang="it-IT" sz="1200" dirty="0" err="1" smtClean="0"/>
              <a:t>from</a:t>
            </a:r>
            <a:r>
              <a:rPr lang="it-IT" sz="1200" dirty="0" smtClean="0"/>
              <a:t> CIMA International report, 2012)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416464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Immagine 45">
            <a:extLst>
              <a:ext uri="{FF2B5EF4-FFF2-40B4-BE49-F238E27FC236}">
                <a16:creationId xmlns:a16="http://schemas.microsoft.com/office/drawing/2014/main" xmlns="" id="{F24A793D-B182-4CE4-96F5-9BBA802E50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55908" t="18300" r="9237" b="19192"/>
          <a:stretch/>
        </p:blipFill>
        <p:spPr>
          <a:xfrm>
            <a:off x="10955214" y="5020469"/>
            <a:ext cx="1236785" cy="1247616"/>
          </a:xfrm>
          <a:prstGeom prst="rect">
            <a:avLst/>
          </a:prstGeom>
        </p:spPr>
      </p:pic>
      <p:sp>
        <p:nvSpPr>
          <p:cNvPr id="47" name="Rettangolo 46">
            <a:extLst>
              <a:ext uri="{FF2B5EF4-FFF2-40B4-BE49-F238E27FC236}">
                <a16:creationId xmlns:a16="http://schemas.microsoft.com/office/drawing/2014/main" xmlns="" id="{F8D51AB4-1DFF-4D9F-A414-121CCE8853F4}"/>
              </a:ext>
            </a:extLst>
          </p:cNvPr>
          <p:cNvSpPr/>
          <p:nvPr/>
        </p:nvSpPr>
        <p:spPr>
          <a:xfrm>
            <a:off x="11275071" y="5301140"/>
            <a:ext cx="597069" cy="356984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xmlns="" id="{F517088D-3C0E-4F38-8D62-385FA3ADBE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03" b="26086"/>
          <a:stretch/>
        </p:blipFill>
        <p:spPr>
          <a:xfrm>
            <a:off x="3393523" y="1247263"/>
            <a:ext cx="7778425" cy="3227993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xmlns="" id="{A09CF125-D670-4932-A611-39D81A007C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523" y="1233657"/>
            <a:ext cx="7778425" cy="4320288"/>
          </a:xfrm>
          <a:prstGeom prst="rect">
            <a:avLst/>
          </a:prstGeom>
        </p:spPr>
      </p:pic>
      <p:pic>
        <p:nvPicPr>
          <p:cNvPr id="24" name="Immagine 23" descr="Immagine che contiene interni&#10;&#10;Descrizione generata con affidabilità molto elevata">
            <a:extLst>
              <a:ext uri="{FF2B5EF4-FFF2-40B4-BE49-F238E27FC236}">
                <a16:creationId xmlns:a16="http://schemas.microsoft.com/office/drawing/2014/main" xmlns="" id="{EB707284-9442-449F-A9EC-51EDDBA392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598" y="1207282"/>
            <a:ext cx="7778425" cy="4320288"/>
          </a:xfrm>
          <a:prstGeom prst="rect">
            <a:avLst/>
          </a:prstGeom>
        </p:spPr>
      </p:pic>
      <p:pic>
        <p:nvPicPr>
          <p:cNvPr id="25" name="Immagine 24" descr="Immagine che contiene volando, esterni&#10;&#10;Descrizione generata con affidabilità molto elevata">
            <a:extLst>
              <a:ext uri="{FF2B5EF4-FFF2-40B4-BE49-F238E27FC236}">
                <a16:creationId xmlns:a16="http://schemas.microsoft.com/office/drawing/2014/main" xmlns="" id="{A7C1F509-1237-47C8-A0BA-85C7BB3A6F2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20"/>
          <a:stretch/>
        </p:blipFill>
        <p:spPr>
          <a:xfrm>
            <a:off x="3404918" y="1232281"/>
            <a:ext cx="7778425" cy="3891712"/>
          </a:xfrm>
          <a:prstGeom prst="rect">
            <a:avLst/>
          </a:prstGeo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36A1C-0001-4B39-9098-2C6B12F70FD3}" type="slidenum">
              <a:rPr lang="it-IT" smtClean="0"/>
              <a:pPr/>
              <a:t>12</a:t>
            </a:fld>
            <a:endParaRPr lang="it-IT"/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xmlns="" id="{F54256B5-076B-4148-A4CC-A38E3E7E2B2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39" r="80215"/>
          <a:stretch/>
        </p:blipFill>
        <p:spPr>
          <a:xfrm>
            <a:off x="3393523" y="4844570"/>
            <a:ext cx="1538977" cy="814864"/>
          </a:xfrm>
          <a:prstGeom prst="rect">
            <a:avLst/>
          </a:prstGeom>
        </p:spPr>
      </p:pic>
      <p:sp>
        <p:nvSpPr>
          <p:cNvPr id="26" name="Figura a mano libera: forma 25">
            <a:extLst>
              <a:ext uri="{FF2B5EF4-FFF2-40B4-BE49-F238E27FC236}">
                <a16:creationId xmlns:a16="http://schemas.microsoft.com/office/drawing/2014/main" xmlns="" id="{8097F786-39C6-4217-95E1-C723DD97C775}"/>
              </a:ext>
            </a:extLst>
          </p:cNvPr>
          <p:cNvSpPr/>
          <p:nvPr/>
        </p:nvSpPr>
        <p:spPr>
          <a:xfrm>
            <a:off x="4002417" y="1126247"/>
            <a:ext cx="3865376" cy="2334197"/>
          </a:xfrm>
          <a:custGeom>
            <a:avLst/>
            <a:gdLst>
              <a:gd name="connsiteX0" fmla="*/ 0 w 4946469"/>
              <a:gd name="connsiteY0" fmla="*/ 2987040 h 2987040"/>
              <a:gd name="connsiteX1" fmla="*/ 374469 w 4946469"/>
              <a:gd name="connsiteY1" fmla="*/ 2873829 h 2987040"/>
              <a:gd name="connsiteX2" fmla="*/ 627017 w 4946469"/>
              <a:gd name="connsiteY2" fmla="*/ 2760617 h 2987040"/>
              <a:gd name="connsiteX3" fmla="*/ 766354 w 4946469"/>
              <a:gd name="connsiteY3" fmla="*/ 2586446 h 2987040"/>
              <a:gd name="connsiteX4" fmla="*/ 879566 w 4946469"/>
              <a:gd name="connsiteY4" fmla="*/ 2473235 h 2987040"/>
              <a:gd name="connsiteX5" fmla="*/ 1184366 w 4946469"/>
              <a:gd name="connsiteY5" fmla="*/ 2438400 h 2987040"/>
              <a:gd name="connsiteX6" fmla="*/ 1384663 w 4946469"/>
              <a:gd name="connsiteY6" fmla="*/ 2403566 h 2987040"/>
              <a:gd name="connsiteX7" fmla="*/ 1724297 w 4946469"/>
              <a:gd name="connsiteY7" fmla="*/ 2438400 h 2987040"/>
              <a:gd name="connsiteX8" fmla="*/ 2020389 w 4946469"/>
              <a:gd name="connsiteY8" fmla="*/ 2464526 h 2987040"/>
              <a:gd name="connsiteX9" fmla="*/ 2238103 w 4946469"/>
              <a:gd name="connsiteY9" fmla="*/ 2342606 h 2987040"/>
              <a:gd name="connsiteX10" fmla="*/ 2368732 w 4946469"/>
              <a:gd name="connsiteY10" fmla="*/ 2151017 h 2987040"/>
              <a:gd name="connsiteX11" fmla="*/ 2464526 w 4946469"/>
              <a:gd name="connsiteY11" fmla="*/ 2011680 h 2987040"/>
              <a:gd name="connsiteX12" fmla="*/ 2586446 w 4946469"/>
              <a:gd name="connsiteY12" fmla="*/ 1976846 h 2987040"/>
              <a:gd name="connsiteX13" fmla="*/ 2856412 w 4946469"/>
              <a:gd name="connsiteY13" fmla="*/ 1968137 h 2987040"/>
              <a:gd name="connsiteX14" fmla="*/ 2995749 w 4946469"/>
              <a:gd name="connsiteY14" fmla="*/ 1889760 h 2987040"/>
              <a:gd name="connsiteX15" fmla="*/ 3030583 w 4946469"/>
              <a:gd name="connsiteY15" fmla="*/ 1828800 h 2987040"/>
              <a:gd name="connsiteX16" fmla="*/ 3074126 w 4946469"/>
              <a:gd name="connsiteY16" fmla="*/ 1759132 h 2987040"/>
              <a:gd name="connsiteX17" fmla="*/ 3239589 w 4946469"/>
              <a:gd name="connsiteY17" fmla="*/ 1698172 h 2987040"/>
              <a:gd name="connsiteX18" fmla="*/ 3405052 w 4946469"/>
              <a:gd name="connsiteY18" fmla="*/ 1663337 h 2987040"/>
              <a:gd name="connsiteX19" fmla="*/ 3692434 w 4946469"/>
              <a:gd name="connsiteY19" fmla="*/ 1558835 h 2987040"/>
              <a:gd name="connsiteX20" fmla="*/ 3866606 w 4946469"/>
              <a:gd name="connsiteY20" fmla="*/ 1375955 h 2987040"/>
              <a:gd name="connsiteX21" fmla="*/ 3918857 w 4946469"/>
              <a:gd name="connsiteY21" fmla="*/ 1245326 h 2987040"/>
              <a:gd name="connsiteX22" fmla="*/ 4058194 w 4946469"/>
              <a:gd name="connsiteY22" fmla="*/ 1079863 h 2987040"/>
              <a:gd name="connsiteX23" fmla="*/ 4084320 w 4946469"/>
              <a:gd name="connsiteY23" fmla="*/ 853440 h 2987040"/>
              <a:gd name="connsiteX24" fmla="*/ 4119154 w 4946469"/>
              <a:gd name="connsiteY24" fmla="*/ 644435 h 2987040"/>
              <a:gd name="connsiteX25" fmla="*/ 4354286 w 4946469"/>
              <a:gd name="connsiteY25" fmla="*/ 435429 h 2987040"/>
              <a:gd name="connsiteX26" fmla="*/ 4563292 w 4946469"/>
              <a:gd name="connsiteY26" fmla="*/ 383177 h 2987040"/>
              <a:gd name="connsiteX27" fmla="*/ 4798423 w 4946469"/>
              <a:gd name="connsiteY27" fmla="*/ 191589 h 2987040"/>
              <a:gd name="connsiteX28" fmla="*/ 4946469 w 4946469"/>
              <a:gd name="connsiteY28" fmla="*/ 0 h 2987040"/>
              <a:gd name="connsiteX29" fmla="*/ 4946469 w 4946469"/>
              <a:gd name="connsiteY29" fmla="*/ 0 h 298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946469" h="2987040">
                <a:moveTo>
                  <a:pt x="0" y="2987040"/>
                </a:moveTo>
                <a:cubicBezTo>
                  <a:pt x="134983" y="2949303"/>
                  <a:pt x="269966" y="2911566"/>
                  <a:pt x="374469" y="2873829"/>
                </a:cubicBezTo>
                <a:cubicBezTo>
                  <a:pt x="478972" y="2836092"/>
                  <a:pt x="561703" y="2808514"/>
                  <a:pt x="627017" y="2760617"/>
                </a:cubicBezTo>
                <a:cubicBezTo>
                  <a:pt x="692331" y="2712720"/>
                  <a:pt x="724263" y="2634343"/>
                  <a:pt x="766354" y="2586446"/>
                </a:cubicBezTo>
                <a:cubicBezTo>
                  <a:pt x="808446" y="2538549"/>
                  <a:pt x="809897" y="2497909"/>
                  <a:pt x="879566" y="2473235"/>
                </a:cubicBezTo>
                <a:cubicBezTo>
                  <a:pt x="949235" y="2448561"/>
                  <a:pt x="1100183" y="2450011"/>
                  <a:pt x="1184366" y="2438400"/>
                </a:cubicBezTo>
                <a:cubicBezTo>
                  <a:pt x="1268549" y="2426789"/>
                  <a:pt x="1294675" y="2403566"/>
                  <a:pt x="1384663" y="2403566"/>
                </a:cubicBezTo>
                <a:cubicBezTo>
                  <a:pt x="1474651" y="2403566"/>
                  <a:pt x="1724297" y="2438400"/>
                  <a:pt x="1724297" y="2438400"/>
                </a:cubicBezTo>
                <a:cubicBezTo>
                  <a:pt x="1830251" y="2448560"/>
                  <a:pt x="1934755" y="2480492"/>
                  <a:pt x="2020389" y="2464526"/>
                </a:cubicBezTo>
                <a:cubicBezTo>
                  <a:pt x="2106023" y="2448560"/>
                  <a:pt x="2180046" y="2394857"/>
                  <a:pt x="2238103" y="2342606"/>
                </a:cubicBezTo>
                <a:cubicBezTo>
                  <a:pt x="2296160" y="2290355"/>
                  <a:pt x="2368732" y="2151017"/>
                  <a:pt x="2368732" y="2151017"/>
                </a:cubicBezTo>
                <a:cubicBezTo>
                  <a:pt x="2406469" y="2095863"/>
                  <a:pt x="2428240" y="2040708"/>
                  <a:pt x="2464526" y="2011680"/>
                </a:cubicBezTo>
                <a:cubicBezTo>
                  <a:pt x="2500812" y="1982652"/>
                  <a:pt x="2521132" y="1984103"/>
                  <a:pt x="2586446" y="1976846"/>
                </a:cubicBezTo>
                <a:cubicBezTo>
                  <a:pt x="2651760" y="1969589"/>
                  <a:pt x="2788195" y="1982651"/>
                  <a:pt x="2856412" y="1968137"/>
                </a:cubicBezTo>
                <a:cubicBezTo>
                  <a:pt x="2924629" y="1953623"/>
                  <a:pt x="2966721" y="1912983"/>
                  <a:pt x="2995749" y="1889760"/>
                </a:cubicBezTo>
                <a:cubicBezTo>
                  <a:pt x="3024777" y="1866537"/>
                  <a:pt x="3017520" y="1850571"/>
                  <a:pt x="3030583" y="1828800"/>
                </a:cubicBezTo>
                <a:cubicBezTo>
                  <a:pt x="3043646" y="1807029"/>
                  <a:pt x="3039292" y="1780903"/>
                  <a:pt x="3074126" y="1759132"/>
                </a:cubicBezTo>
                <a:cubicBezTo>
                  <a:pt x="3108960" y="1737361"/>
                  <a:pt x="3184435" y="1714138"/>
                  <a:pt x="3239589" y="1698172"/>
                </a:cubicBezTo>
                <a:cubicBezTo>
                  <a:pt x="3294743" y="1682206"/>
                  <a:pt x="3329578" y="1686560"/>
                  <a:pt x="3405052" y="1663337"/>
                </a:cubicBezTo>
                <a:cubicBezTo>
                  <a:pt x="3480526" y="1640114"/>
                  <a:pt x="3615508" y="1606732"/>
                  <a:pt x="3692434" y="1558835"/>
                </a:cubicBezTo>
                <a:cubicBezTo>
                  <a:pt x="3769360" y="1510938"/>
                  <a:pt x="3828869" y="1428207"/>
                  <a:pt x="3866606" y="1375955"/>
                </a:cubicBezTo>
                <a:cubicBezTo>
                  <a:pt x="3904343" y="1323703"/>
                  <a:pt x="3886926" y="1294675"/>
                  <a:pt x="3918857" y="1245326"/>
                </a:cubicBezTo>
                <a:cubicBezTo>
                  <a:pt x="3950788" y="1195977"/>
                  <a:pt x="4030617" y="1145177"/>
                  <a:pt x="4058194" y="1079863"/>
                </a:cubicBezTo>
                <a:cubicBezTo>
                  <a:pt x="4085771" y="1014549"/>
                  <a:pt x="4074160" y="926011"/>
                  <a:pt x="4084320" y="853440"/>
                </a:cubicBezTo>
                <a:cubicBezTo>
                  <a:pt x="4094480" y="780869"/>
                  <a:pt x="4074160" y="714103"/>
                  <a:pt x="4119154" y="644435"/>
                </a:cubicBezTo>
                <a:cubicBezTo>
                  <a:pt x="4164148" y="574767"/>
                  <a:pt x="4280263" y="478972"/>
                  <a:pt x="4354286" y="435429"/>
                </a:cubicBezTo>
                <a:cubicBezTo>
                  <a:pt x="4428309" y="391886"/>
                  <a:pt x="4489269" y="423817"/>
                  <a:pt x="4563292" y="383177"/>
                </a:cubicBezTo>
                <a:cubicBezTo>
                  <a:pt x="4637315" y="342537"/>
                  <a:pt x="4734560" y="255452"/>
                  <a:pt x="4798423" y="191589"/>
                </a:cubicBezTo>
                <a:cubicBezTo>
                  <a:pt x="4862286" y="127726"/>
                  <a:pt x="4946469" y="0"/>
                  <a:pt x="4946469" y="0"/>
                </a:cubicBezTo>
                <a:lnTo>
                  <a:pt x="4946469" y="0"/>
                </a:lnTo>
              </a:path>
            </a:pathLst>
          </a:custGeom>
          <a:noFill/>
          <a:ln w="3810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xmlns="" id="{4558C2E5-706D-47E8-8884-593D1E5EAB31}"/>
              </a:ext>
            </a:extLst>
          </p:cNvPr>
          <p:cNvSpPr/>
          <p:nvPr/>
        </p:nvSpPr>
        <p:spPr>
          <a:xfrm>
            <a:off x="6551626" y="77779"/>
            <a:ext cx="292741" cy="908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xmlns="" id="{168AFF3A-659D-4B1A-9B4B-6398F1250FD1}"/>
              </a:ext>
            </a:extLst>
          </p:cNvPr>
          <p:cNvSpPr txBox="1"/>
          <p:nvPr/>
        </p:nvSpPr>
        <p:spPr>
          <a:xfrm>
            <a:off x="81880" y="1544557"/>
            <a:ext cx="332405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Intercetta gli affluenti di destra dell’ </a:t>
            </a:r>
            <a:r>
              <a:rPr lang="it-IT" dirty="0" err="1"/>
              <a:t>Ubangi</a:t>
            </a:r>
            <a:r>
              <a:rPr lang="it-IT" dirty="0"/>
              <a:t> </a:t>
            </a:r>
            <a:r>
              <a:rPr lang="it-IT" dirty="0" smtClean="0"/>
              <a:t> e ne diverte parte delle portate verso il Ciad.</a:t>
            </a:r>
          </a:p>
          <a:p>
            <a:endParaRPr lang="it-IT" dirty="0"/>
          </a:p>
          <a:p>
            <a:r>
              <a:rPr lang="it-IT" dirty="0" smtClean="0"/>
              <a:t>Questo tratto permetterebbe la diversione di circa 20/30 km</a:t>
            </a:r>
            <a:r>
              <a:rPr lang="it-IT" baseline="30000" dirty="0" smtClean="0"/>
              <a:t>3</a:t>
            </a:r>
            <a:r>
              <a:rPr lang="it-IT" dirty="0" smtClean="0"/>
              <a:t> di acqua all’anno, cioè del deficit stimato a medio termine per il  lago Ciad.</a:t>
            </a:r>
          </a:p>
          <a:p>
            <a:endParaRPr lang="it-IT" dirty="0"/>
          </a:p>
          <a:p>
            <a:r>
              <a:rPr lang="it-IT" dirty="0" smtClean="0"/>
              <a:t>Il primo tratto potrebbe essere sviluppato per stralci, ognuno con immediati ritorni locali e generali: energia, irrigazione, regolazione delle portate.</a:t>
            </a:r>
            <a:endParaRPr lang="it-IT" dirty="0"/>
          </a:p>
          <a:p>
            <a:endParaRPr lang="it-IT" sz="2000" b="1" dirty="0"/>
          </a:p>
          <a:p>
            <a:endParaRPr lang="it-IT" sz="2000" b="1" dirty="0"/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xmlns="" id="{A858BDFC-06EC-40BC-AAC6-879BA61425B6}"/>
              </a:ext>
            </a:extLst>
          </p:cNvPr>
          <p:cNvSpPr txBox="1"/>
          <p:nvPr/>
        </p:nvSpPr>
        <p:spPr>
          <a:xfrm>
            <a:off x="0" y="666750"/>
            <a:ext cx="4219572" cy="369332"/>
          </a:xfrm>
          <a:prstGeom prst="rect">
            <a:avLst/>
          </a:prstGeom>
          <a:solidFill>
            <a:srgbClr val="2358A4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B0B9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TRANSAQUA </a:t>
            </a:r>
            <a:r>
              <a:rPr lang="en-US" b="1" dirty="0" smtClean="0">
                <a:solidFill>
                  <a:srgbClr val="B0B9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b="1" dirty="0" err="1" smtClean="0">
                <a:solidFill>
                  <a:srgbClr val="B0B9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</a:t>
            </a:r>
            <a:r>
              <a:rPr lang="en-US" b="1" dirty="0" smtClean="0">
                <a:solidFill>
                  <a:srgbClr val="B0B9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primo </a:t>
            </a:r>
            <a:r>
              <a:rPr lang="en-US" b="1" dirty="0" err="1" smtClean="0">
                <a:solidFill>
                  <a:srgbClr val="B0B9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tratto</a:t>
            </a:r>
            <a:endParaRPr lang="en-US" b="1" i="1" dirty="0">
              <a:solidFill>
                <a:srgbClr val="B0B9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8" name="Connettore diritto 47">
            <a:extLst>
              <a:ext uri="{FF2B5EF4-FFF2-40B4-BE49-F238E27FC236}">
                <a16:creationId xmlns:a16="http://schemas.microsoft.com/office/drawing/2014/main" xmlns="" id="{8862A454-73AB-4CEA-BB09-EF385C850477}"/>
              </a:ext>
            </a:extLst>
          </p:cNvPr>
          <p:cNvCxnSpPr>
            <a:cxnSpLocks/>
          </p:cNvCxnSpPr>
          <p:nvPr/>
        </p:nvCxnSpPr>
        <p:spPr>
          <a:xfrm>
            <a:off x="9669833" y="1168427"/>
            <a:ext cx="219337" cy="0"/>
          </a:xfrm>
          <a:prstGeom prst="line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pic>
        <p:nvPicPr>
          <p:cNvPr id="49" name="Immagine 48">
            <a:extLst>
              <a:ext uri="{FF2B5EF4-FFF2-40B4-BE49-F238E27FC236}">
                <a16:creationId xmlns:a16="http://schemas.microsoft.com/office/drawing/2014/main" xmlns="" id="{29A5C1E4-9766-496B-BFE1-8A36A3A6C2A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70" r="15692" b="72410"/>
          <a:stretch/>
        </p:blipFill>
        <p:spPr>
          <a:xfrm>
            <a:off x="9549083" y="1205906"/>
            <a:ext cx="402157" cy="1176536"/>
          </a:xfrm>
          <a:prstGeom prst="rect">
            <a:avLst/>
          </a:prstGeom>
          <a:ln>
            <a:noFill/>
          </a:ln>
        </p:spPr>
      </p:pic>
      <p:sp>
        <p:nvSpPr>
          <p:cNvPr id="52" name="CasellaDiTesto 51">
            <a:extLst>
              <a:ext uri="{FF2B5EF4-FFF2-40B4-BE49-F238E27FC236}">
                <a16:creationId xmlns:a16="http://schemas.microsoft.com/office/drawing/2014/main" xmlns="" id="{96B1B536-E215-4F43-827B-F3548AAA7D85}"/>
              </a:ext>
            </a:extLst>
          </p:cNvPr>
          <p:cNvSpPr txBox="1"/>
          <p:nvPr/>
        </p:nvSpPr>
        <p:spPr>
          <a:xfrm>
            <a:off x="9951240" y="994265"/>
            <a:ext cx="2259169" cy="22852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800" b="1" dirty="0" err="1"/>
              <a:t>Watershed</a:t>
            </a:r>
            <a:endParaRPr lang="it-IT" sz="700" b="1" dirty="0"/>
          </a:p>
          <a:p>
            <a:pPr>
              <a:lnSpc>
                <a:spcPct val="150000"/>
              </a:lnSpc>
            </a:pPr>
            <a:r>
              <a:rPr lang="it-IT" sz="800" b="1" dirty="0"/>
              <a:t> River training on the Chari River and </a:t>
            </a:r>
            <a:r>
              <a:rPr lang="it-IT" sz="800" b="1" dirty="0" err="1"/>
              <a:t>tributaries</a:t>
            </a:r>
            <a:endParaRPr lang="it-IT" sz="700" b="1" dirty="0"/>
          </a:p>
          <a:p>
            <a:pPr>
              <a:lnSpc>
                <a:spcPct val="150000"/>
              </a:lnSpc>
            </a:pPr>
            <a:r>
              <a:rPr lang="it-IT" sz="800" b="1" dirty="0" err="1"/>
              <a:t>Reservoirs</a:t>
            </a:r>
            <a:endParaRPr lang="it-IT" sz="700" b="1" dirty="0"/>
          </a:p>
          <a:p>
            <a:pPr>
              <a:lnSpc>
                <a:spcPct val="150000"/>
              </a:lnSpc>
            </a:pPr>
            <a:r>
              <a:rPr lang="it-IT" sz="800" b="1" dirty="0"/>
              <a:t>Canal Connection</a:t>
            </a:r>
            <a:r>
              <a:rPr lang="it-IT" sz="700" dirty="0"/>
              <a:t> </a:t>
            </a:r>
          </a:p>
          <a:p>
            <a:pPr>
              <a:lnSpc>
                <a:spcPct val="150000"/>
              </a:lnSpc>
            </a:pPr>
            <a:r>
              <a:rPr lang="it-IT" sz="800" b="1" dirty="0" err="1"/>
              <a:t>Dams</a:t>
            </a:r>
            <a:r>
              <a:rPr lang="it-IT" sz="800" b="1" dirty="0"/>
              <a:t> and </a:t>
            </a:r>
            <a:r>
              <a:rPr lang="it-IT" sz="800" b="1" dirty="0" err="1"/>
              <a:t>hydroelectric</a:t>
            </a:r>
            <a:r>
              <a:rPr lang="it-IT" sz="800" b="1" dirty="0"/>
              <a:t> power </a:t>
            </a:r>
            <a:r>
              <a:rPr lang="it-IT" sz="800" b="1" dirty="0" err="1"/>
              <a:t>stations</a:t>
            </a:r>
            <a:endParaRPr lang="it-IT" sz="800" b="1" dirty="0"/>
          </a:p>
          <a:p>
            <a:pPr>
              <a:lnSpc>
                <a:spcPct val="150000"/>
              </a:lnSpc>
            </a:pPr>
            <a:r>
              <a:rPr lang="it-IT" sz="800" b="1" dirty="0" err="1"/>
              <a:t>Multipurpose</a:t>
            </a:r>
            <a:r>
              <a:rPr lang="it-IT" sz="800" b="1" dirty="0"/>
              <a:t> </a:t>
            </a:r>
            <a:r>
              <a:rPr lang="it-IT" sz="800" b="1" dirty="0" err="1"/>
              <a:t>exchange</a:t>
            </a:r>
            <a:r>
              <a:rPr lang="it-IT" sz="800" b="1" dirty="0"/>
              <a:t> area</a:t>
            </a:r>
          </a:p>
          <a:p>
            <a:pPr>
              <a:lnSpc>
                <a:spcPct val="150000"/>
              </a:lnSpc>
            </a:pPr>
            <a:r>
              <a:rPr lang="it-IT" sz="800" b="1" dirty="0"/>
              <a:t>River Port</a:t>
            </a:r>
            <a:endParaRPr lang="it-IT" sz="700" b="1" dirty="0"/>
          </a:p>
          <a:p>
            <a:pPr>
              <a:lnSpc>
                <a:spcPct val="200000"/>
              </a:lnSpc>
            </a:pPr>
            <a:r>
              <a:rPr lang="it-IT" sz="800" b="1" dirty="0" err="1"/>
              <a:t>Agriculture</a:t>
            </a:r>
            <a:r>
              <a:rPr lang="it-IT" sz="800" b="1" dirty="0"/>
              <a:t> </a:t>
            </a:r>
            <a:r>
              <a:rPr lang="it-IT" sz="800" b="1" dirty="0" err="1"/>
              <a:t>development</a:t>
            </a:r>
            <a:r>
              <a:rPr lang="it-IT" sz="800" b="1" dirty="0"/>
              <a:t> </a:t>
            </a:r>
            <a:r>
              <a:rPr lang="it-IT" sz="800" b="1" dirty="0" err="1"/>
              <a:t>areas</a:t>
            </a:r>
            <a:endParaRPr lang="it-IT" sz="800" b="1" dirty="0"/>
          </a:p>
          <a:p>
            <a:pPr>
              <a:lnSpc>
                <a:spcPct val="200000"/>
              </a:lnSpc>
            </a:pPr>
            <a:r>
              <a:rPr lang="it-IT" sz="800" b="1" dirty="0" err="1"/>
              <a:t>Transafrican</a:t>
            </a:r>
            <a:r>
              <a:rPr lang="it-IT" sz="800" b="1" dirty="0"/>
              <a:t> </a:t>
            </a:r>
            <a:r>
              <a:rPr lang="it-IT" sz="800" b="1" dirty="0" err="1"/>
              <a:t>highway</a:t>
            </a:r>
            <a:r>
              <a:rPr lang="it-IT" sz="800" b="1" dirty="0"/>
              <a:t> Lagos - Mombasa</a:t>
            </a:r>
          </a:p>
          <a:p>
            <a:pPr>
              <a:lnSpc>
                <a:spcPct val="200000"/>
              </a:lnSpc>
            </a:pPr>
            <a:r>
              <a:rPr lang="it-IT" sz="800" b="1" dirty="0"/>
              <a:t>Link </a:t>
            </a:r>
            <a:r>
              <a:rPr lang="it-IT" sz="800" b="1" dirty="0" err="1"/>
              <a:t>roads</a:t>
            </a:r>
            <a:endParaRPr lang="it-IT" sz="700" b="1" dirty="0"/>
          </a:p>
          <a:p>
            <a:pPr>
              <a:lnSpc>
                <a:spcPct val="150000"/>
              </a:lnSpc>
            </a:pPr>
            <a:endParaRPr lang="it-IT" sz="700" dirty="0"/>
          </a:p>
        </p:txBody>
      </p:sp>
    </p:spTree>
    <p:extLst>
      <p:ext uri="{BB962C8B-B14F-4D97-AF65-F5344CB8AC3E}">
        <p14:creationId xmlns:p14="http://schemas.microsoft.com/office/powerpoint/2010/main" val="232872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3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3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8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36A1C-0001-4B39-9098-2C6B12F70FD3}" type="slidenum">
              <a:rPr lang="it-IT" smtClean="0"/>
              <a:pPr/>
              <a:t>13</a:t>
            </a:fld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358775" y="857250"/>
            <a:ext cx="11176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>
                <a:latin typeface="+mj-lt"/>
              </a:rPr>
              <a:t>In seguito alla COP 21 di Parigi del 2015 la </a:t>
            </a:r>
            <a:r>
              <a:rPr lang="it-IT" sz="2000" b="1" dirty="0" smtClean="0">
                <a:latin typeface="+mj-lt"/>
              </a:rPr>
              <a:t>Lake </a:t>
            </a:r>
            <a:r>
              <a:rPr lang="it-IT" sz="2000" b="1" dirty="0" err="1" smtClean="0">
                <a:latin typeface="+mj-lt"/>
              </a:rPr>
              <a:t>Chad</a:t>
            </a:r>
            <a:r>
              <a:rPr lang="it-IT" sz="2000" b="1" dirty="0" smtClean="0">
                <a:latin typeface="+mj-lt"/>
              </a:rPr>
              <a:t> </a:t>
            </a:r>
            <a:r>
              <a:rPr lang="it-IT" sz="2000" b="1" dirty="0" err="1" smtClean="0">
                <a:latin typeface="+mj-lt"/>
              </a:rPr>
              <a:t>Basin</a:t>
            </a:r>
            <a:r>
              <a:rPr lang="it-IT" sz="2000" b="1" dirty="0" smtClean="0">
                <a:latin typeface="+mj-lt"/>
              </a:rPr>
              <a:t> </a:t>
            </a:r>
            <a:r>
              <a:rPr lang="it-IT" sz="2000" b="1" dirty="0" err="1" smtClean="0">
                <a:latin typeface="+mj-lt"/>
              </a:rPr>
              <a:t>Commission</a:t>
            </a:r>
            <a:r>
              <a:rPr lang="it-IT" sz="2000" b="1" dirty="0" smtClean="0">
                <a:latin typeface="+mj-lt"/>
              </a:rPr>
              <a:t> </a:t>
            </a:r>
            <a:r>
              <a:rPr lang="it-IT" sz="2000" dirty="0" smtClean="0">
                <a:latin typeface="+mj-lt"/>
              </a:rPr>
              <a:t>(CBLC, l’organismo regionale che riunisce i paesi del bacino del </a:t>
            </a:r>
            <a:r>
              <a:rPr lang="it-IT" sz="2000" dirty="0" err="1" smtClean="0">
                <a:latin typeface="+mj-lt"/>
              </a:rPr>
              <a:t>Chad</a:t>
            </a:r>
            <a:r>
              <a:rPr lang="it-IT" sz="2000" dirty="0" smtClean="0">
                <a:latin typeface="+mj-lt"/>
              </a:rPr>
              <a:t>) chiese alla società italiana </a:t>
            </a:r>
            <a:r>
              <a:rPr lang="it-IT" sz="2000" b="1" dirty="0" smtClean="0">
                <a:latin typeface="+mj-lt"/>
              </a:rPr>
              <a:t>Bonifica </a:t>
            </a:r>
            <a:r>
              <a:rPr lang="it-IT" sz="2000" dirty="0" smtClean="0">
                <a:latin typeface="+mj-lt"/>
              </a:rPr>
              <a:t>SpA un’offerta per la realizzazione dello </a:t>
            </a:r>
            <a:r>
              <a:rPr lang="it-IT" sz="2000" b="1" dirty="0" smtClean="0">
                <a:latin typeface="+mj-lt"/>
              </a:rPr>
              <a:t>Studio di Fattibilità </a:t>
            </a:r>
            <a:r>
              <a:rPr lang="it-IT" sz="2000" dirty="0" smtClean="0">
                <a:latin typeface="+mj-lt"/>
              </a:rPr>
              <a:t>del progetto.  Non ha però affidato l’incarico per mancanza di fondi.</a:t>
            </a:r>
          </a:p>
          <a:p>
            <a:pPr algn="just"/>
            <a:endParaRPr lang="it-IT" sz="2000" dirty="0" smtClean="0">
              <a:latin typeface="+mj-lt"/>
            </a:endParaRPr>
          </a:p>
          <a:p>
            <a:pPr algn="just"/>
            <a:r>
              <a:rPr lang="it-IT" sz="2000" dirty="0" smtClean="0">
                <a:latin typeface="+mj-lt"/>
              </a:rPr>
              <a:t>Nel 2016 la società di stato cinese </a:t>
            </a:r>
            <a:r>
              <a:rPr lang="it-IT" sz="2000" b="1" dirty="0" err="1" smtClean="0">
                <a:latin typeface="+mj-lt"/>
              </a:rPr>
              <a:t>PowerChina</a:t>
            </a:r>
            <a:r>
              <a:rPr lang="it-IT" sz="2000" b="1" dirty="0" smtClean="0">
                <a:latin typeface="+mj-lt"/>
              </a:rPr>
              <a:t> </a:t>
            </a:r>
            <a:r>
              <a:rPr lang="it-IT" sz="2000" dirty="0" smtClean="0">
                <a:latin typeface="+mj-lt"/>
              </a:rPr>
              <a:t>ha offerto a CBLC di effettuare a sue spese una parte degli studi. Non risulta tuttavia che ciò abbia avuto seguito.</a:t>
            </a:r>
          </a:p>
          <a:p>
            <a:pPr algn="just"/>
            <a:endParaRPr lang="it-IT" sz="2000" dirty="0" smtClean="0">
              <a:latin typeface="+mj-lt"/>
            </a:endParaRPr>
          </a:p>
          <a:p>
            <a:pPr algn="just"/>
            <a:r>
              <a:rPr lang="it-IT" sz="2000" dirty="0" smtClean="0">
                <a:latin typeface="+mj-lt"/>
              </a:rPr>
              <a:t>Nel </a:t>
            </a:r>
            <a:r>
              <a:rPr lang="it-IT" sz="2000" b="1" dirty="0" smtClean="0">
                <a:latin typeface="+mj-lt"/>
              </a:rPr>
              <a:t>febbraio 2018 </a:t>
            </a:r>
            <a:r>
              <a:rPr lang="it-IT" sz="2000" dirty="0" smtClean="0">
                <a:latin typeface="+mj-lt"/>
              </a:rPr>
              <a:t>la </a:t>
            </a:r>
            <a:r>
              <a:rPr lang="it-IT" sz="2000" b="1" dirty="0" smtClean="0">
                <a:latin typeface="+mj-lt"/>
              </a:rPr>
              <a:t>Conferenza Internazionale sul Lago </a:t>
            </a:r>
            <a:r>
              <a:rPr lang="it-IT" sz="2000" b="1" dirty="0" err="1" smtClean="0">
                <a:latin typeface="+mj-lt"/>
              </a:rPr>
              <a:t>Chad</a:t>
            </a:r>
            <a:r>
              <a:rPr lang="it-IT" sz="2000" b="1" dirty="0" smtClean="0">
                <a:latin typeface="+mj-lt"/>
              </a:rPr>
              <a:t> </a:t>
            </a:r>
            <a:r>
              <a:rPr lang="it-IT" sz="2000" dirty="0" smtClean="0">
                <a:latin typeface="+mj-lt"/>
              </a:rPr>
              <a:t>tenutasi ad Abuja ha approvato una risoluzione nella quale si </a:t>
            </a:r>
            <a:r>
              <a:rPr lang="it-IT" sz="2000" b="1" dirty="0" smtClean="0">
                <a:latin typeface="+mj-lt"/>
              </a:rPr>
              <a:t>afferma che il trasferimento idrico dal bacino del </a:t>
            </a:r>
            <a:r>
              <a:rPr lang="it-IT" sz="2000" b="1" dirty="0" err="1" smtClean="0">
                <a:latin typeface="+mj-lt"/>
              </a:rPr>
              <a:t>Congo-Ubangi</a:t>
            </a:r>
            <a:r>
              <a:rPr lang="it-IT" sz="2000" b="1" dirty="0" smtClean="0">
                <a:latin typeface="+mj-lt"/>
              </a:rPr>
              <a:t> è l’unica soluzione realistica alla crisi del Lago </a:t>
            </a:r>
            <a:r>
              <a:rPr lang="it-IT" sz="2000" b="1" dirty="0" err="1" smtClean="0">
                <a:latin typeface="+mj-lt"/>
              </a:rPr>
              <a:t>Chad</a:t>
            </a:r>
            <a:r>
              <a:rPr lang="it-IT" sz="2000" b="1" dirty="0" smtClean="0">
                <a:latin typeface="+mj-lt"/>
              </a:rPr>
              <a:t>.</a:t>
            </a:r>
          </a:p>
          <a:p>
            <a:pPr algn="just"/>
            <a:endParaRPr lang="it-IT" sz="2000" dirty="0" smtClean="0">
              <a:latin typeface="+mj-lt"/>
            </a:endParaRPr>
          </a:p>
          <a:p>
            <a:pPr algn="just"/>
            <a:r>
              <a:rPr lang="it-IT" sz="2000" dirty="0" smtClean="0">
                <a:latin typeface="+mj-lt"/>
              </a:rPr>
              <a:t>Nel corso della Conferenza il </a:t>
            </a:r>
            <a:r>
              <a:rPr lang="it-IT" sz="2000" b="1" dirty="0" smtClean="0">
                <a:latin typeface="+mj-lt"/>
              </a:rPr>
              <a:t>Governo Italiano ha ufficialmente annunciato un finanziamento di 1,5 </a:t>
            </a:r>
            <a:r>
              <a:rPr lang="it-IT" sz="2000" b="1" dirty="0" err="1" smtClean="0">
                <a:latin typeface="+mj-lt"/>
              </a:rPr>
              <a:t>M€</a:t>
            </a:r>
            <a:r>
              <a:rPr lang="it-IT" sz="2000" b="1" dirty="0" smtClean="0">
                <a:latin typeface="+mj-lt"/>
              </a:rPr>
              <a:t> </a:t>
            </a:r>
            <a:r>
              <a:rPr lang="it-IT" sz="2000" dirty="0" smtClean="0">
                <a:latin typeface="+mj-lt"/>
              </a:rPr>
              <a:t>per lo studio di fattibilità.</a:t>
            </a:r>
          </a:p>
          <a:p>
            <a:pPr algn="just"/>
            <a:endParaRPr lang="it-IT" sz="2000" dirty="0" smtClean="0">
              <a:latin typeface="+mj-lt"/>
            </a:endParaRPr>
          </a:p>
          <a:p>
            <a:pPr algn="just"/>
            <a:r>
              <a:rPr lang="it-IT" sz="2000" dirty="0" smtClean="0">
                <a:latin typeface="+mj-lt"/>
              </a:rPr>
              <a:t>Il </a:t>
            </a:r>
            <a:r>
              <a:rPr lang="it-IT" sz="2000" b="1" dirty="0" smtClean="0">
                <a:latin typeface="+mj-lt"/>
              </a:rPr>
              <a:t>10 Ottobre 2018 </a:t>
            </a:r>
            <a:r>
              <a:rPr lang="it-IT" sz="2000" dirty="0" smtClean="0">
                <a:latin typeface="+mj-lt"/>
              </a:rPr>
              <a:t>a Roma è stato firmato un </a:t>
            </a:r>
            <a:r>
              <a:rPr lang="it-IT" sz="2000" b="1" dirty="0" smtClean="0">
                <a:latin typeface="+mj-lt"/>
              </a:rPr>
              <a:t>Protocollo d’Intesa fra il Governo italiano e la LCBC </a:t>
            </a:r>
            <a:r>
              <a:rPr lang="it-IT" sz="2000" dirty="0" smtClean="0">
                <a:latin typeface="+mj-lt"/>
              </a:rPr>
              <a:t>per lo sviluppo del progetto che, ad oggi, non risulta ancora attivato.</a:t>
            </a:r>
          </a:p>
          <a:p>
            <a:pPr algn="just"/>
            <a:endParaRPr lang="it-IT" sz="2000" dirty="0" smtClean="0">
              <a:latin typeface="+mj-lt"/>
            </a:endParaRPr>
          </a:p>
          <a:p>
            <a:pPr algn="just"/>
            <a:endParaRPr lang="it-IT" sz="2000" dirty="0" smtClean="0">
              <a:latin typeface="+mj-lt"/>
            </a:endParaRPr>
          </a:p>
          <a:p>
            <a:pPr algn="just"/>
            <a:endParaRPr lang="it-IT" sz="2000" dirty="0" smtClean="0">
              <a:latin typeface="+mj-lt"/>
            </a:endParaRPr>
          </a:p>
          <a:p>
            <a:pPr algn="just"/>
            <a:endParaRPr lang="it-IT" sz="2000" dirty="0" smtClean="0">
              <a:latin typeface="+mj-lt"/>
            </a:endParaRPr>
          </a:p>
          <a:p>
            <a:pPr algn="just"/>
            <a:endParaRPr lang="it-IT" sz="2000" b="1" dirty="0" smtClean="0">
              <a:latin typeface="+mj-lt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-1" y="466725"/>
            <a:ext cx="12192001" cy="369332"/>
          </a:xfrm>
          <a:prstGeom prst="rect">
            <a:avLst/>
          </a:prstGeom>
          <a:solidFill>
            <a:srgbClr val="2358A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B0B9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CHE PUNTO SIAMO?</a:t>
            </a:r>
            <a:endParaRPr lang="en-US" b="1" dirty="0">
              <a:solidFill>
                <a:srgbClr val="B0B9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641600" y="3105150"/>
            <a:ext cx="7235826" cy="2257424"/>
          </a:xfrm>
        </p:spPr>
        <p:txBody>
          <a:bodyPr/>
          <a:lstStyle/>
          <a:p>
            <a:pPr algn="ctr">
              <a:buNone/>
            </a:pP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 Un’idea </a:t>
            </a:r>
            <a:r>
              <a:rPr lang="it-IT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italiana,  di cui </a:t>
            </a:r>
          </a:p>
          <a:p>
            <a:pPr algn="ctr">
              <a:buNone/>
            </a:pP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verificare la fattibilità tecnica </a:t>
            </a:r>
            <a:r>
              <a:rPr lang="it-IT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e </a:t>
            </a:r>
          </a:p>
          <a:p>
            <a:pPr algn="ctr">
              <a:buNone/>
            </a:pP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valutare gli impatti </a:t>
            </a:r>
            <a:r>
              <a:rPr lang="it-IT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e i costi e benefici sociali, economici ed ambientali,            </a:t>
            </a:r>
          </a:p>
          <a:p>
            <a:pPr algn="ctr">
              <a:buNone/>
            </a:pPr>
            <a:r>
              <a:rPr lang="it-IT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che potrebbe avviare una </a:t>
            </a: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grandiosa trasformazione dell’Africa</a:t>
            </a:r>
            <a:endParaRPr lang="it-IT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36A1C-0001-4B39-9098-2C6B12F70FD3}" type="slidenum">
              <a:rPr lang="it-IT" smtClean="0"/>
              <a:pPr/>
              <a:t>14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475" y="1735231"/>
            <a:ext cx="7383833" cy="101749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36A1C-0001-4B39-9098-2C6B12F70FD3}" type="slidenum">
              <a:rPr lang="it-IT" smtClean="0"/>
              <a:pPr/>
              <a:t>2</a:t>
            </a:fld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0" t="480" r="11827" b="943"/>
          <a:stretch/>
        </p:blipFill>
        <p:spPr>
          <a:xfrm rot="5400000">
            <a:off x="5630824" y="-304369"/>
            <a:ext cx="5149924" cy="7972428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04774" y="1590675"/>
            <a:ext cx="401002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000" b="1" dirty="0" smtClean="0"/>
          </a:p>
          <a:p>
            <a:r>
              <a:rPr lang="it-IT" sz="2000" b="1" dirty="0" smtClean="0"/>
              <a:t>Trasferire risorse idriche</a:t>
            </a:r>
          </a:p>
          <a:p>
            <a:r>
              <a:rPr lang="it-IT" sz="2000" b="1" dirty="0" smtClean="0"/>
              <a:t>dal  bacino del fiume CONGO, </a:t>
            </a:r>
          </a:p>
          <a:p>
            <a:r>
              <a:rPr lang="it-IT" sz="2000" b="1" dirty="0" smtClean="0"/>
              <a:t>alla assetata regione del CHAD </a:t>
            </a:r>
          </a:p>
          <a:p>
            <a:endParaRPr lang="it-IT" sz="2000" b="1" dirty="0" smtClean="0"/>
          </a:p>
          <a:p>
            <a:r>
              <a:rPr lang="it-IT" sz="2000" b="1" dirty="0" smtClean="0"/>
              <a:t>per</a:t>
            </a:r>
          </a:p>
          <a:p>
            <a:r>
              <a:rPr lang="it-IT" sz="2000" b="1" dirty="0" smtClean="0"/>
              <a:t>ESTENDERE L’AGRICOLTURA IRRIGUA</a:t>
            </a:r>
          </a:p>
          <a:p>
            <a:endParaRPr lang="it-IT" sz="2000" b="1" dirty="0" smtClean="0"/>
          </a:p>
          <a:p>
            <a:r>
              <a:rPr lang="it-IT" sz="2000" b="1" dirty="0" smtClean="0"/>
              <a:t>CONSERVARE IL LAGO, </a:t>
            </a:r>
          </a:p>
          <a:p>
            <a:endParaRPr lang="it-IT" sz="2000" b="1" dirty="0" smtClean="0"/>
          </a:p>
          <a:p>
            <a:r>
              <a:rPr lang="it-IT" sz="2000" b="1" dirty="0" smtClean="0"/>
              <a:t>produrre ENERGIA IDROELETTRICA</a:t>
            </a:r>
          </a:p>
          <a:p>
            <a:r>
              <a:rPr lang="it-IT" sz="2000" b="1" dirty="0" smtClean="0"/>
              <a:t> </a:t>
            </a:r>
          </a:p>
          <a:p>
            <a:r>
              <a:rPr lang="it-IT" sz="2000" b="1" dirty="0" smtClean="0"/>
              <a:t>e sviluppare </a:t>
            </a:r>
          </a:p>
          <a:p>
            <a:r>
              <a:rPr lang="it-IT" sz="2400" b="1" dirty="0" smtClean="0"/>
              <a:t> </a:t>
            </a:r>
            <a:r>
              <a:rPr lang="it-IT" sz="2000" b="1" dirty="0" smtClean="0"/>
              <a:t>i TRASPORTI inter-africani</a:t>
            </a:r>
            <a:endParaRPr lang="it-IT" sz="2000" b="1" dirty="0"/>
          </a:p>
          <a:p>
            <a:endParaRPr lang="it-IT" sz="2000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0" y="1106883"/>
            <a:ext cx="4219572" cy="400110"/>
          </a:xfrm>
          <a:prstGeom prst="rect">
            <a:avLst/>
          </a:prstGeom>
          <a:solidFill>
            <a:srgbClr val="2358A4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B0B9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TRANSAQUA : </a:t>
            </a:r>
            <a:r>
              <a:rPr lang="en-US" sz="2000" b="1" i="1" dirty="0" smtClean="0">
                <a:solidFill>
                  <a:srgbClr val="B0B9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 </a:t>
            </a:r>
            <a:r>
              <a:rPr lang="en-US" sz="2000" b="1" i="1" dirty="0">
                <a:solidFill>
                  <a:srgbClr val="B0B9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</a:t>
            </a:r>
          </a:p>
        </p:txBody>
      </p:sp>
    </p:spTree>
    <p:extLst>
      <p:ext uri="{BB962C8B-B14F-4D97-AF65-F5344CB8AC3E}">
        <p14:creationId xmlns:p14="http://schemas.microsoft.com/office/powerpoint/2010/main" val="416464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36A1C-0001-4B39-9098-2C6B12F70FD3}" type="slidenum">
              <a:rPr lang="it-IT" smtClean="0"/>
              <a:pPr/>
              <a:t>3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71" b="37890"/>
          <a:stretch/>
        </p:blipFill>
        <p:spPr>
          <a:xfrm>
            <a:off x="0" y="1700575"/>
            <a:ext cx="8480166" cy="4512019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8696326" y="1817537"/>
            <a:ext cx="30861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 smtClean="0">
                <a:latin typeface="+mj-lt"/>
              </a:rPr>
              <a:t>Il lago CIAD è</a:t>
            </a:r>
            <a:r>
              <a:rPr lang="it-IT" dirty="0" smtClean="0">
                <a:latin typeface="+mj-lt"/>
              </a:rPr>
              <a:t> (era?) uno dei più grandi </a:t>
            </a:r>
            <a:r>
              <a:rPr lang="it-IT" b="1" dirty="0" smtClean="0">
                <a:latin typeface="+mj-lt"/>
              </a:rPr>
              <a:t>laghi </a:t>
            </a:r>
            <a:r>
              <a:rPr lang="it-IT" b="1" dirty="0" err="1" smtClean="0">
                <a:latin typeface="+mj-lt"/>
              </a:rPr>
              <a:t>endoreici</a:t>
            </a:r>
            <a:r>
              <a:rPr lang="it-IT" b="1" dirty="0" smtClean="0">
                <a:latin typeface="+mj-lt"/>
              </a:rPr>
              <a:t> </a:t>
            </a:r>
            <a:r>
              <a:rPr lang="it-IT" dirty="0" smtClean="0">
                <a:latin typeface="+mj-lt"/>
              </a:rPr>
              <a:t>del mondo e il maggiore in Africa.</a:t>
            </a:r>
          </a:p>
          <a:p>
            <a:pPr algn="just"/>
            <a:endParaRPr lang="it-IT" dirty="0" smtClean="0">
              <a:latin typeface="+mj-lt"/>
            </a:endParaRPr>
          </a:p>
          <a:p>
            <a:pPr algn="just"/>
            <a:r>
              <a:rPr lang="it-IT" dirty="0" smtClean="0">
                <a:latin typeface="+mj-lt"/>
              </a:rPr>
              <a:t>E’ situato nella regione del Sahel, all’incrocio delle frontiere di quattro paesi: Niger, Chad, Nigeria e Cameroun.</a:t>
            </a:r>
          </a:p>
          <a:p>
            <a:pPr algn="just"/>
            <a:endParaRPr lang="it-IT" dirty="0" smtClean="0">
              <a:latin typeface="+mj-lt"/>
            </a:endParaRPr>
          </a:p>
          <a:p>
            <a:pPr algn="just"/>
            <a:r>
              <a:rPr lang="it-IT" dirty="0" smtClean="0">
                <a:latin typeface="+mj-lt"/>
              </a:rPr>
              <a:t>Il suo bacino idrografico  copre circa </a:t>
            </a:r>
            <a:r>
              <a:rPr lang="it-IT" b="1" dirty="0" smtClean="0">
                <a:latin typeface="+mj-lt"/>
              </a:rPr>
              <a:t>2.381.000 km2; </a:t>
            </a:r>
            <a:r>
              <a:rPr lang="it-IT" dirty="0" smtClean="0">
                <a:latin typeface="+mj-lt"/>
              </a:rPr>
              <a:t>intorno ad esso vivono circa</a:t>
            </a:r>
            <a:r>
              <a:rPr lang="it-IT" b="1" dirty="0" smtClean="0">
                <a:latin typeface="+mj-lt"/>
              </a:rPr>
              <a:t> 40 milioni di persone.</a:t>
            </a:r>
            <a:r>
              <a:rPr lang="it-IT" dirty="0" smtClean="0">
                <a:latin typeface="+mj-lt"/>
              </a:rPr>
              <a:t> </a:t>
            </a:r>
            <a:endParaRPr lang="it-IT" b="1" dirty="0">
              <a:latin typeface="+mj-lt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0" y="1106882"/>
            <a:ext cx="8480166" cy="369332"/>
          </a:xfrm>
          <a:prstGeom prst="rect">
            <a:avLst/>
          </a:prstGeom>
          <a:solidFill>
            <a:srgbClr val="2358A4"/>
          </a:solidFill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B0B9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Lago Ciad e il Sahel</a:t>
            </a:r>
            <a:endParaRPr lang="it-IT" b="1" dirty="0">
              <a:solidFill>
                <a:srgbClr val="B0B9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68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36A1C-0001-4B39-9098-2C6B12F70FD3}" type="slidenum">
              <a:rPr lang="it-IT" smtClean="0"/>
              <a:pPr/>
              <a:t>4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2" t="31689" r="30333" b="50047"/>
          <a:stretch/>
        </p:blipFill>
        <p:spPr>
          <a:xfrm>
            <a:off x="0" y="1943358"/>
            <a:ext cx="8404860" cy="4036979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8632825" y="1352550"/>
            <a:ext cx="334962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+mj-lt"/>
              </a:rPr>
              <a:t>Principali affluenti:</a:t>
            </a:r>
          </a:p>
          <a:p>
            <a:r>
              <a:rPr lang="it-IT" b="1" dirty="0" err="1" smtClean="0">
                <a:latin typeface="+mj-lt"/>
              </a:rPr>
              <a:t>Hadeja</a:t>
            </a:r>
            <a:r>
              <a:rPr lang="it-IT" b="1" dirty="0" smtClean="0">
                <a:latin typeface="+mj-lt"/>
              </a:rPr>
              <a:t> – </a:t>
            </a:r>
            <a:r>
              <a:rPr lang="it-IT" b="1" dirty="0" err="1" smtClean="0">
                <a:latin typeface="+mj-lt"/>
              </a:rPr>
              <a:t>Komadugu</a:t>
            </a:r>
            <a:r>
              <a:rPr lang="it-IT" b="1" dirty="0" smtClean="0">
                <a:latin typeface="+mj-lt"/>
              </a:rPr>
              <a:t> – </a:t>
            </a:r>
            <a:r>
              <a:rPr lang="it-IT" b="1" dirty="0" err="1" smtClean="0">
                <a:latin typeface="+mj-lt"/>
              </a:rPr>
              <a:t>Yobe</a:t>
            </a:r>
            <a:endParaRPr lang="it-IT" b="1" dirty="0" smtClean="0">
              <a:latin typeface="+mj-lt"/>
            </a:endParaRPr>
          </a:p>
          <a:p>
            <a:r>
              <a:rPr lang="it-IT" dirty="0" smtClean="0">
                <a:latin typeface="+mj-lt"/>
              </a:rPr>
              <a:t>Al confine Niger/Nigeria</a:t>
            </a:r>
          </a:p>
          <a:p>
            <a:r>
              <a:rPr lang="it-IT" b="1" dirty="0" err="1" smtClean="0">
                <a:latin typeface="+mj-lt"/>
              </a:rPr>
              <a:t>Logone</a:t>
            </a:r>
            <a:r>
              <a:rPr lang="it-IT" b="1" dirty="0" smtClean="0">
                <a:latin typeface="+mj-lt"/>
              </a:rPr>
              <a:t> – Chari</a:t>
            </a:r>
          </a:p>
          <a:p>
            <a:r>
              <a:rPr lang="it-IT" dirty="0" smtClean="0">
                <a:latin typeface="+mj-lt"/>
              </a:rPr>
              <a:t>In Cameroun, </a:t>
            </a:r>
            <a:r>
              <a:rPr lang="it-IT" dirty="0" err="1" smtClean="0">
                <a:latin typeface="+mj-lt"/>
              </a:rPr>
              <a:t>Chad</a:t>
            </a:r>
            <a:r>
              <a:rPr lang="it-IT" dirty="0" smtClean="0">
                <a:latin typeface="+mj-lt"/>
              </a:rPr>
              <a:t> e Repubblica Centroafricana</a:t>
            </a:r>
          </a:p>
          <a:p>
            <a:endParaRPr lang="it-IT" dirty="0" smtClean="0">
              <a:latin typeface="+mj-lt"/>
            </a:endParaRPr>
          </a:p>
          <a:p>
            <a:pPr algn="just"/>
            <a:r>
              <a:rPr lang="it-IT" b="1" dirty="0" smtClean="0">
                <a:latin typeface="+mj-lt"/>
              </a:rPr>
              <a:t>Precipitazion</a:t>
            </a:r>
            <a:r>
              <a:rPr lang="it-IT" dirty="0" smtClean="0">
                <a:latin typeface="+mj-lt"/>
              </a:rPr>
              <a:t>i</a:t>
            </a:r>
          </a:p>
          <a:p>
            <a:pPr algn="just"/>
            <a:r>
              <a:rPr lang="it-IT" dirty="0" smtClean="0">
                <a:latin typeface="+mj-lt"/>
              </a:rPr>
              <a:t>La precipitazione media annua varia da circa </a:t>
            </a:r>
            <a:r>
              <a:rPr lang="it-IT" b="1" dirty="0" smtClean="0">
                <a:latin typeface="+mj-lt"/>
              </a:rPr>
              <a:t>0</a:t>
            </a:r>
            <a:r>
              <a:rPr lang="it-IT" dirty="0" smtClean="0">
                <a:latin typeface="+mj-lt"/>
              </a:rPr>
              <a:t> nel deserto a Nord, a oltre </a:t>
            </a:r>
            <a:r>
              <a:rPr lang="it-IT" b="1" dirty="0" smtClean="0">
                <a:latin typeface="+mj-lt"/>
              </a:rPr>
              <a:t>1200 </a:t>
            </a:r>
            <a:r>
              <a:rPr lang="it-IT" dirty="0" smtClean="0">
                <a:latin typeface="+mj-lt"/>
              </a:rPr>
              <a:t>mm nella parte Sud ed è decresciuta di circa il 15% negli ultimi decenni (le isoiete si sono spostate verso Sud di circa 150 km per effetto dello spostamento a S della Zona di Convergenza Tropicale).</a:t>
            </a:r>
            <a:endParaRPr lang="it-IT" dirty="0">
              <a:latin typeface="+mj-lt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0" y="685800"/>
            <a:ext cx="8404860" cy="369332"/>
          </a:xfrm>
          <a:prstGeom prst="rect">
            <a:avLst/>
          </a:prstGeom>
          <a:solidFill>
            <a:srgbClr val="2358A4"/>
          </a:solidFill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B0B9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sistema idrografico del Ciad</a:t>
            </a:r>
            <a:endParaRPr lang="it-IT" b="1" dirty="0">
              <a:solidFill>
                <a:srgbClr val="B0B9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56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36A1C-0001-4B39-9098-2C6B12F70FD3}" type="slidenum">
              <a:rPr lang="it-IT" smtClean="0"/>
              <a:pPr/>
              <a:t>5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02"/>
          <a:stretch/>
        </p:blipFill>
        <p:spPr>
          <a:xfrm>
            <a:off x="0" y="2261396"/>
            <a:ext cx="5737875" cy="4101538"/>
          </a:xfrm>
          <a:prstGeom prst="rect">
            <a:avLst/>
          </a:prstGeom>
          <a:ln>
            <a:solidFill>
              <a:srgbClr val="2457A5"/>
            </a:solidFill>
          </a:ln>
        </p:spPr>
      </p:pic>
      <p:sp>
        <p:nvSpPr>
          <p:cNvPr id="9" name="CasellaDiTesto 8"/>
          <p:cNvSpPr txBox="1"/>
          <p:nvPr/>
        </p:nvSpPr>
        <p:spPr>
          <a:xfrm>
            <a:off x="5833125" y="2247901"/>
            <a:ext cx="62103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+mj-lt"/>
                <a:cs typeface="Arial" panose="020B0604020202020204" pitchFamily="34" charset="0"/>
              </a:rPr>
              <a:t>Il lago CIAD  </a:t>
            </a:r>
            <a:r>
              <a:rPr lang="it-IT" dirty="0" smtClean="0">
                <a:latin typeface="+mj-lt"/>
                <a:cs typeface="Arial" panose="020B0604020202020204" pitchFamily="34" charset="0"/>
              </a:rPr>
              <a:t>ha sempre avuto </a:t>
            </a:r>
            <a:r>
              <a:rPr lang="it-IT" b="1" dirty="0" smtClean="0">
                <a:latin typeface="+mj-lt"/>
                <a:cs typeface="Arial" panose="020B0604020202020204" pitchFamily="34" charset="0"/>
              </a:rPr>
              <a:t>marcate oscillazioni </a:t>
            </a:r>
            <a:r>
              <a:rPr lang="it-IT" dirty="0" smtClean="0">
                <a:latin typeface="+mj-lt"/>
                <a:cs typeface="Arial" panose="020B0604020202020204" pitchFamily="34" charset="0"/>
              </a:rPr>
              <a:t>di ampiezza, dovute a fluttuazioni climatiche naturali.</a:t>
            </a:r>
          </a:p>
          <a:p>
            <a:endParaRPr lang="it-IT" b="1" dirty="0" smtClean="0">
              <a:latin typeface="+mj-lt"/>
              <a:cs typeface="Arial" panose="020B0604020202020204" pitchFamily="34" charset="0"/>
            </a:endParaRPr>
          </a:p>
          <a:p>
            <a:r>
              <a:rPr lang="it-IT" b="1" dirty="0" smtClean="0">
                <a:latin typeface="+mj-lt"/>
                <a:cs typeface="Arial" panose="020B0604020202020204" pitchFamily="34" charset="0"/>
              </a:rPr>
              <a:t>L</a:t>
            </a:r>
            <a:r>
              <a:rPr lang="it-IT" dirty="0" smtClean="0">
                <a:latin typeface="+mj-lt"/>
                <a:cs typeface="Arial" panose="020B0604020202020204" pitchFamily="34" charset="0"/>
              </a:rPr>
              <a:t>’</a:t>
            </a:r>
            <a:r>
              <a:rPr lang="it-IT" b="1" dirty="0" smtClean="0">
                <a:latin typeface="+mj-lt"/>
                <a:cs typeface="Arial" panose="020B0604020202020204" pitchFamily="34" charset="0"/>
              </a:rPr>
              <a:t>incremento della popolazione</a:t>
            </a:r>
            <a:r>
              <a:rPr lang="it-IT" dirty="0" smtClean="0">
                <a:latin typeface="+mj-lt"/>
                <a:cs typeface="Arial" panose="020B0604020202020204" pitchFamily="34" charset="0"/>
              </a:rPr>
              <a:t>, e quindi nei consumi idrici (soprattutto irrigui), si è aggiunto alla </a:t>
            </a:r>
            <a:r>
              <a:rPr lang="it-IT" b="1" dirty="0" smtClean="0">
                <a:latin typeface="+mj-lt"/>
                <a:cs typeface="Arial" panose="020B0604020202020204" pitchFamily="34" charset="0"/>
              </a:rPr>
              <a:t>diminuzione delle precipitazioni  </a:t>
            </a:r>
            <a:r>
              <a:rPr lang="it-IT" dirty="0" smtClean="0">
                <a:latin typeface="+mj-lt"/>
                <a:cs typeface="Arial" panose="020B0604020202020204" pitchFamily="34" charset="0"/>
              </a:rPr>
              <a:t>dovuta al </a:t>
            </a:r>
            <a:r>
              <a:rPr lang="it-IT" b="1" dirty="0" smtClean="0">
                <a:latin typeface="+mj-lt"/>
                <a:cs typeface="Arial" panose="020B0604020202020204" pitchFamily="34" charset="0"/>
              </a:rPr>
              <a:t>cambiamento climatico. </a:t>
            </a:r>
          </a:p>
          <a:p>
            <a:pPr algn="just"/>
            <a:r>
              <a:rPr lang="it-IT" b="1" dirty="0" smtClean="0">
                <a:latin typeface="+mj-lt"/>
                <a:cs typeface="Arial" panose="020B0604020202020204" pitchFamily="34" charset="0"/>
              </a:rPr>
              <a:t>La situazione  è drammatica: milioni di persone sono costrette a emigrare o a subire la siccità e la violenza di </a:t>
            </a:r>
            <a:r>
              <a:rPr lang="it-IT" b="1" dirty="0" err="1" smtClean="0">
                <a:latin typeface="+mj-lt"/>
                <a:cs typeface="Arial" panose="020B0604020202020204" pitchFamily="34" charset="0"/>
              </a:rPr>
              <a:t>Boko</a:t>
            </a:r>
            <a:r>
              <a:rPr lang="it-IT" b="1" dirty="0" smtClean="0">
                <a:latin typeface="+mj-lt"/>
                <a:cs typeface="Arial" panose="020B0604020202020204" pitchFamily="34" charset="0"/>
              </a:rPr>
              <a:t>  </a:t>
            </a:r>
            <a:r>
              <a:rPr lang="it-IT" b="1" dirty="0" err="1" smtClean="0">
                <a:latin typeface="+mj-lt"/>
                <a:cs typeface="Arial" panose="020B0604020202020204" pitchFamily="34" charset="0"/>
              </a:rPr>
              <a:t>Haram</a:t>
            </a:r>
            <a:r>
              <a:rPr lang="it-IT" b="1" dirty="0" smtClean="0">
                <a:latin typeface="+mj-lt"/>
                <a:cs typeface="Arial" panose="020B0604020202020204" pitchFamily="34" charset="0"/>
              </a:rPr>
              <a:t>.</a:t>
            </a:r>
            <a:endParaRPr lang="it-IT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71450" y="1009650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 smtClean="0">
              <a:latin typeface="+mj-lt"/>
            </a:endParaRPr>
          </a:p>
          <a:p>
            <a:pPr algn="just"/>
            <a:r>
              <a:rPr lang="it-IT" b="1" dirty="0" smtClean="0">
                <a:latin typeface="+mj-lt"/>
                <a:cs typeface="Arial" panose="020B0604020202020204" pitchFamily="34" charset="0"/>
              </a:rPr>
              <a:t>I BACINI ENDOREICI </a:t>
            </a:r>
            <a:r>
              <a:rPr lang="it-IT" dirty="0" smtClean="0">
                <a:latin typeface="+mj-lt"/>
                <a:cs typeface="Arial" panose="020B0604020202020204" pitchFamily="34" charset="0"/>
              </a:rPr>
              <a:t>hanno un equilibrio molto instabile, dato che non c’è un surplus di  acqua che defluisca verso il mare. Gli unici deflussi sono rappresentati da infiltrazione ed evaporazione.  Se la risorsa è captata a monte o diminuiscono gli afflussi, il lago</a:t>
            </a:r>
          </a:p>
          <a:p>
            <a:pPr algn="just"/>
            <a:r>
              <a:rPr lang="it-IT" dirty="0" smtClean="0">
                <a:latin typeface="+mj-lt"/>
                <a:cs typeface="Arial" panose="020B0604020202020204" pitchFamily="34" charset="0"/>
              </a:rPr>
              <a:t>                                                                                                              non può che ritirarsi.</a:t>
            </a:r>
            <a:endParaRPr lang="it-IT" b="1" dirty="0">
              <a:latin typeface="+mj-lt"/>
              <a:cs typeface="Arial" panose="020B0604020202020204" pitchFamily="34" charset="0"/>
            </a:endParaRPr>
          </a:p>
          <a:p>
            <a:endParaRPr lang="it-IT" dirty="0" smtClean="0">
              <a:latin typeface="+mj-lt"/>
            </a:endParaRPr>
          </a:p>
          <a:p>
            <a:r>
              <a:rPr lang="it-IT" dirty="0" smtClean="0">
                <a:latin typeface="+mj-lt"/>
              </a:rPr>
              <a:t> </a:t>
            </a:r>
            <a:endParaRPr lang="it-IT" dirty="0">
              <a:latin typeface="+mj-lt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0" y="590550"/>
            <a:ext cx="5797297" cy="369332"/>
          </a:xfrm>
          <a:prstGeom prst="rect">
            <a:avLst/>
          </a:prstGeom>
          <a:solidFill>
            <a:srgbClr val="2358A4"/>
          </a:solidFill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B0B9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lago Ciad </a:t>
            </a:r>
            <a:endParaRPr lang="it-IT" b="1" dirty="0">
              <a:solidFill>
                <a:srgbClr val="B0B9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555655"/>
              </p:ext>
            </p:extLst>
          </p:nvPr>
        </p:nvGraphicFramePr>
        <p:xfrm>
          <a:off x="5808376" y="4667250"/>
          <a:ext cx="6196950" cy="1617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5908"/>
                <a:gridCol w="1366708"/>
                <a:gridCol w="1014334"/>
              </a:tblGrid>
              <a:tr h="504825">
                <a:tc>
                  <a:txBody>
                    <a:bodyPr/>
                    <a:lstStyle/>
                    <a:p>
                      <a:r>
                        <a:rPr lang="it-IT" dirty="0" smtClean="0"/>
                        <a:t>L’evoluzione</a:t>
                      </a:r>
                      <a:r>
                        <a:rPr lang="it-IT" baseline="0" dirty="0" smtClean="0"/>
                        <a:t>  del lago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/>
                        <a:t>1973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dirty="0" smtClean="0"/>
                        <a:t>2015</a:t>
                      </a:r>
                    </a:p>
                    <a:p>
                      <a:pPr algn="ctr"/>
                      <a:endParaRPr lang="it-IT" dirty="0"/>
                    </a:p>
                  </a:txBody>
                  <a:tcPr/>
                </a:tc>
              </a:tr>
              <a:tr h="488650">
                <a:tc>
                  <a:txBody>
                    <a:bodyPr/>
                    <a:lstStyle/>
                    <a:p>
                      <a:r>
                        <a:rPr lang="it-IT" sz="1800" b="1" dirty="0" smtClean="0">
                          <a:latin typeface="+mj-lt"/>
                        </a:rPr>
                        <a:t>Superficie</a:t>
                      </a:r>
                      <a:r>
                        <a:rPr lang="it-IT" sz="1800" b="1" baseline="0" dirty="0" smtClean="0">
                          <a:latin typeface="+mj-lt"/>
                        </a:rPr>
                        <a:t> del lago </a:t>
                      </a:r>
                      <a:r>
                        <a:rPr lang="it-IT" sz="1800" b="1" dirty="0" smtClean="0">
                          <a:latin typeface="+mj-lt"/>
                        </a:rPr>
                        <a:t> (km2)</a:t>
                      </a:r>
                      <a:endParaRPr lang="it-IT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1" dirty="0" smtClean="0"/>
                        <a:t>25.000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1" dirty="0" smtClean="0"/>
                        <a:t>2.500</a:t>
                      </a:r>
                    </a:p>
                  </a:txBody>
                  <a:tcPr/>
                </a:tc>
              </a:tr>
              <a:tr h="488650">
                <a:tc>
                  <a:txBody>
                    <a:bodyPr/>
                    <a:lstStyle/>
                    <a:p>
                      <a:r>
                        <a:rPr lang="it-IT" sz="1800" b="1" i="0" dirty="0" smtClean="0">
                          <a:latin typeface="+mj-lt"/>
                          <a:cs typeface="Arial" panose="020B0604020202020204" pitchFamily="34" charset="0"/>
                        </a:rPr>
                        <a:t>Popolazione</a:t>
                      </a:r>
                      <a:r>
                        <a:rPr lang="it-IT" sz="1800" b="1" i="0" baseline="0" dirty="0" smtClean="0">
                          <a:latin typeface="+mj-lt"/>
                          <a:cs typeface="Arial" panose="020B0604020202020204" pitchFamily="34" charset="0"/>
                        </a:rPr>
                        <a:t> nel bacino (milioni)</a:t>
                      </a:r>
                      <a:endParaRPr lang="it-IT" sz="1800" b="1" i="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/>
                        <a:t>          8 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b="1" dirty="0" smtClean="0"/>
                        <a:t>40</a:t>
                      </a:r>
                      <a:endParaRPr lang="it-IT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118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36A1C-0001-4B39-9098-2C6B12F70FD3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644525" y="1543051"/>
            <a:ext cx="11176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>
                <a:latin typeface="+mj-lt"/>
              </a:rPr>
              <a:t>Un lago endoreico che si prosciuga è la dimostrazione che le risorse idriche nel suo bacino sono sfruttate eccessivamente rispetto agli afflussi naturali (tanto più se questi diminuiscono per effetto dei cambiamenti climatici).</a:t>
            </a:r>
          </a:p>
          <a:p>
            <a:pPr algn="just"/>
            <a:endParaRPr lang="it-IT" sz="2000" dirty="0" smtClean="0">
              <a:latin typeface="+mj-lt"/>
            </a:endParaRPr>
          </a:p>
          <a:p>
            <a:pPr algn="just"/>
            <a:r>
              <a:rPr lang="it-IT" sz="2000" dirty="0" smtClean="0"/>
              <a:t>Trasferire risorse idriche da un bacino che ne ha in eccesso ad uno deficitario permette di aumentare la disponibilità idrica – specie a scopi agricoli – in una situazione di popolazione crescente e precipitazioni in diminuzione e di proteggere l’ambiente. </a:t>
            </a:r>
          </a:p>
          <a:p>
            <a:pPr algn="just"/>
            <a:endParaRPr lang="it-IT" sz="2000" dirty="0" smtClean="0">
              <a:latin typeface="+mj-lt"/>
            </a:endParaRPr>
          </a:p>
          <a:p>
            <a:pPr algn="just"/>
            <a:r>
              <a:rPr lang="it-IT" sz="2000" dirty="0" smtClean="0">
                <a:latin typeface="+mj-lt"/>
              </a:rPr>
              <a:t>Ripristinare l’equilibrio del lago  </a:t>
            </a:r>
            <a:r>
              <a:rPr lang="it-IT" sz="2000" dirty="0" err="1" smtClean="0">
                <a:latin typeface="+mj-lt"/>
              </a:rPr>
              <a:t>Chad</a:t>
            </a:r>
            <a:r>
              <a:rPr lang="it-IT" sz="2000" dirty="0" smtClean="0">
                <a:latin typeface="+mj-lt"/>
              </a:rPr>
              <a:t> non significa “solo” </a:t>
            </a:r>
            <a:r>
              <a:rPr lang="it-IT" sz="2000" b="1" dirty="0" smtClean="0">
                <a:latin typeface="+mj-lt"/>
              </a:rPr>
              <a:t>salvaguardare un habitat </a:t>
            </a:r>
            <a:r>
              <a:rPr lang="it-IT" sz="2000" dirty="0" smtClean="0">
                <a:latin typeface="+mj-lt"/>
              </a:rPr>
              <a:t>prezioso (anche economicamente) e </a:t>
            </a:r>
            <a:r>
              <a:rPr lang="it-IT" sz="2000" b="1" dirty="0" smtClean="0">
                <a:latin typeface="+mj-lt"/>
              </a:rPr>
              <a:t>garantire la sopravvivenza alla popolazione </a:t>
            </a:r>
            <a:r>
              <a:rPr lang="it-IT" sz="2000" dirty="0" smtClean="0">
                <a:latin typeface="+mj-lt"/>
              </a:rPr>
              <a:t>nelle attuali condizioni di vita, ma soprattutto </a:t>
            </a:r>
            <a:r>
              <a:rPr lang="it-IT" sz="2000" b="1" dirty="0" smtClean="0">
                <a:latin typeface="+mj-lt"/>
              </a:rPr>
              <a:t>permettere lo sviluppo </a:t>
            </a:r>
            <a:r>
              <a:rPr lang="it-IT" sz="2000" dirty="0" smtClean="0">
                <a:latin typeface="+mj-lt"/>
              </a:rPr>
              <a:t>nella regione attorno al lago.  </a:t>
            </a:r>
          </a:p>
          <a:p>
            <a:pPr algn="just"/>
            <a:endParaRPr lang="it-IT" sz="2000" dirty="0" smtClean="0">
              <a:latin typeface="+mj-lt"/>
            </a:endParaRPr>
          </a:p>
          <a:p>
            <a:pPr algn="just"/>
            <a:r>
              <a:rPr lang="it-IT" sz="2000" b="1" dirty="0" smtClean="0">
                <a:latin typeface="+mj-lt"/>
              </a:rPr>
              <a:t>Se l’acqua scarseggia in una data zona o ve la si porta o la popolazione migrerà altrove per sfuggire alla fame e alla contesa crescente per risorse sempre più scarse, di cui </a:t>
            </a:r>
            <a:r>
              <a:rPr lang="it-IT" sz="2000" b="1" dirty="0" err="1" smtClean="0">
                <a:latin typeface="+mj-lt"/>
              </a:rPr>
              <a:t>Boko</a:t>
            </a:r>
            <a:r>
              <a:rPr lang="it-IT" sz="2000" b="1" dirty="0" smtClean="0">
                <a:latin typeface="+mj-lt"/>
              </a:rPr>
              <a:t> </a:t>
            </a:r>
            <a:r>
              <a:rPr lang="it-IT" sz="2000" b="1" dirty="0" err="1" smtClean="0">
                <a:latin typeface="+mj-lt"/>
              </a:rPr>
              <a:t>Haram</a:t>
            </a:r>
            <a:r>
              <a:rPr lang="it-IT" sz="2000" b="1" dirty="0" smtClean="0">
                <a:latin typeface="+mj-lt"/>
              </a:rPr>
              <a:t> è il paradigma.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-1" y="466725"/>
            <a:ext cx="12192001" cy="369332"/>
          </a:xfrm>
          <a:prstGeom prst="rect">
            <a:avLst/>
          </a:prstGeom>
          <a:solidFill>
            <a:srgbClr val="2358A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B0B9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Perché</a:t>
            </a:r>
            <a:r>
              <a:rPr lang="en-US" b="1" dirty="0" smtClean="0">
                <a:solidFill>
                  <a:srgbClr val="B0B9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B0B9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intervenire</a:t>
            </a:r>
            <a:r>
              <a:rPr lang="en-US" b="1" dirty="0" smtClean="0">
                <a:solidFill>
                  <a:srgbClr val="B0B9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b="1" dirty="0">
              <a:solidFill>
                <a:srgbClr val="B0B9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36A1C-0001-4B39-9098-2C6B12F70FD3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701675" y="1552576"/>
            <a:ext cx="11176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 smtClean="0"/>
              <a:t>Il lago ARAL </a:t>
            </a:r>
            <a:r>
              <a:rPr lang="it-IT" sz="2000" dirty="0" smtClean="0"/>
              <a:t>, fra Kazakhstan and Uzbekistan, è un esempio assai noto di </a:t>
            </a:r>
            <a:r>
              <a:rPr lang="it-IT" sz="2000" b="1" dirty="0" smtClean="0"/>
              <a:t>enorme disastro ambientale </a:t>
            </a:r>
            <a:r>
              <a:rPr lang="it-IT" sz="2000" dirty="0" smtClean="0"/>
              <a:t>causato dalle attività umane: è stato quasi completamente – e consciamente- disseccato per la diversione a fini irrigui dei suoi affluenti principali, </a:t>
            </a:r>
            <a:r>
              <a:rPr lang="it-IT" sz="2000" dirty="0" err="1" smtClean="0"/>
              <a:t>Amu</a:t>
            </a:r>
            <a:r>
              <a:rPr lang="it-IT" sz="2000" dirty="0" smtClean="0"/>
              <a:t> </a:t>
            </a:r>
            <a:r>
              <a:rPr lang="it-IT" sz="2000" dirty="0" err="1" smtClean="0"/>
              <a:t>Darya</a:t>
            </a:r>
            <a:r>
              <a:rPr lang="it-IT" sz="2000" dirty="0" smtClean="0"/>
              <a:t> e </a:t>
            </a:r>
            <a:r>
              <a:rPr lang="it-IT" sz="2000" dirty="0" err="1" smtClean="0"/>
              <a:t>Syr</a:t>
            </a:r>
            <a:r>
              <a:rPr lang="it-IT" sz="2000" dirty="0" smtClean="0"/>
              <a:t> </a:t>
            </a:r>
            <a:r>
              <a:rPr lang="it-IT" sz="2000" dirty="0" err="1" smtClean="0"/>
              <a:t>Darya</a:t>
            </a:r>
            <a:r>
              <a:rPr lang="it-IT" sz="2000" dirty="0" smtClean="0"/>
              <a:t>, a scopi irrigui, a partire dagli anni  1940.</a:t>
            </a:r>
          </a:p>
          <a:p>
            <a:pPr algn="just"/>
            <a:endParaRPr lang="it-IT" sz="2000" dirty="0" smtClean="0"/>
          </a:p>
          <a:p>
            <a:pPr algn="just"/>
            <a:r>
              <a:rPr lang="it-IT" sz="2000" dirty="0" smtClean="0"/>
              <a:t>Il lago </a:t>
            </a:r>
            <a:r>
              <a:rPr lang="it-IT" sz="2000" b="1" dirty="0" smtClean="0"/>
              <a:t>URMIA</a:t>
            </a:r>
            <a:r>
              <a:rPr lang="it-IT" sz="2000" dirty="0" smtClean="0"/>
              <a:t>, nell’Iran occidentale, è stato pressoché prosciugato negli ultimi decenni e tempeste di vento salato che si sollevano dalla superficie disseccata devastano la regione circostante.</a:t>
            </a:r>
          </a:p>
          <a:p>
            <a:pPr algn="just"/>
            <a:endParaRPr lang="it-IT" sz="2000" dirty="0" smtClean="0"/>
          </a:p>
          <a:p>
            <a:pPr algn="just"/>
            <a:r>
              <a:rPr lang="it-IT" sz="2000" dirty="0" smtClean="0"/>
              <a:t>Il crescente sfruttamento del Giordano sta accentuando la crisi del più famoso (e depresso: -427 </a:t>
            </a:r>
            <a:r>
              <a:rPr lang="it-IT" sz="2000" dirty="0" err="1" smtClean="0"/>
              <a:t>mslm</a:t>
            </a:r>
            <a:r>
              <a:rPr lang="it-IT" sz="2000" dirty="0" smtClean="0"/>
              <a:t>) lago salato: il </a:t>
            </a:r>
            <a:r>
              <a:rPr lang="it-IT" sz="2000" b="1" dirty="0" smtClean="0"/>
              <a:t>MAR MORTO</a:t>
            </a:r>
            <a:r>
              <a:rPr lang="it-IT" sz="2000" dirty="0" smtClean="0"/>
              <a:t>.  Il progetto Red – Dead  prevede di </a:t>
            </a:r>
            <a:r>
              <a:rPr lang="it-IT" sz="2000" dirty="0" err="1" smtClean="0"/>
              <a:t>di</a:t>
            </a:r>
            <a:r>
              <a:rPr lang="it-IT" sz="2000" dirty="0" smtClean="0"/>
              <a:t> apportare acqua di mare dal mar Rosso.</a:t>
            </a:r>
          </a:p>
          <a:p>
            <a:pPr algn="just"/>
            <a:endParaRPr lang="it-IT" sz="2000" b="1" dirty="0" smtClean="0"/>
          </a:p>
          <a:p>
            <a:pPr algn="just"/>
            <a:r>
              <a:rPr lang="it-IT" sz="2000" dirty="0" smtClean="0"/>
              <a:t>L’Etiopia ha costruito una diga con impianto idroelettrico, </a:t>
            </a:r>
            <a:r>
              <a:rPr lang="it-IT" sz="2000" dirty="0" err="1" smtClean="0"/>
              <a:t>Gibe</a:t>
            </a:r>
            <a:r>
              <a:rPr lang="it-IT" sz="2000" dirty="0" smtClean="0"/>
              <a:t> III, sull’ </a:t>
            </a:r>
            <a:r>
              <a:rPr lang="it-IT" sz="2000" dirty="0" err="1" smtClean="0"/>
              <a:t>Omo</a:t>
            </a:r>
            <a:r>
              <a:rPr lang="it-IT" sz="2000" dirty="0" smtClean="0"/>
              <a:t>, affluente principale </a:t>
            </a:r>
            <a:r>
              <a:rPr lang="it-IT" sz="2000" b="1" dirty="0" smtClean="0"/>
              <a:t>del Lago TURKANA</a:t>
            </a:r>
            <a:r>
              <a:rPr lang="it-IT" sz="2000" dirty="0" smtClean="0"/>
              <a:t>, che si trova in Kenya: se usato anche a fini irrigui, l’invaso potrebbe alterare l’equilibrio idrologico del lago, con gravi conseguenze per le popolazioni rivierasche e l’ambiente.</a:t>
            </a:r>
            <a:endParaRPr lang="it-IT" sz="2000" b="1" dirty="0" smtClean="0"/>
          </a:p>
          <a:p>
            <a:pPr algn="just"/>
            <a:endParaRPr lang="it-IT" sz="2000" dirty="0" smtClean="0"/>
          </a:p>
          <a:p>
            <a:pPr algn="just"/>
            <a:endParaRPr lang="it-IT" sz="2000" dirty="0" smtClean="0">
              <a:latin typeface="+mj-lt"/>
            </a:endParaRPr>
          </a:p>
          <a:p>
            <a:pPr algn="just"/>
            <a:endParaRPr lang="it-IT" sz="2000" dirty="0" smtClean="0">
              <a:latin typeface="+mj-lt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-1" y="466725"/>
            <a:ext cx="12192001" cy="369332"/>
          </a:xfrm>
          <a:prstGeom prst="rect">
            <a:avLst/>
          </a:prstGeom>
          <a:solidFill>
            <a:srgbClr val="2358A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B0B9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ALCUNI PRECEDENTI CRISI  DI ORIGINE ANTROPICA DI BACINI ENDOREICI</a:t>
            </a:r>
            <a:endParaRPr lang="en-US" b="1" dirty="0">
              <a:solidFill>
                <a:srgbClr val="B0B9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36A1C-0001-4B39-9098-2C6B12F70FD3}" type="slidenum">
              <a:rPr lang="it-IT" smtClean="0"/>
              <a:pPr/>
              <a:t>8</a:t>
            </a:fld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5" t="989" r="6965"/>
          <a:stretch/>
        </p:blipFill>
        <p:spPr>
          <a:xfrm rot="5400000">
            <a:off x="1359530" y="126920"/>
            <a:ext cx="4881888" cy="7639051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8123918" y="1476215"/>
            <a:ext cx="346891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/>
              <a:t>Un bacino immenso e scarsamente popolato che </a:t>
            </a:r>
            <a:r>
              <a:rPr lang="it-IT" sz="2000" dirty="0" err="1" smtClean="0"/>
              <a:t>sversa</a:t>
            </a:r>
            <a:r>
              <a:rPr lang="it-IT" sz="2000" dirty="0" smtClean="0"/>
              <a:t> nell’Oceano Atlantico una portata media di oltre 42.000 m</a:t>
            </a:r>
            <a:r>
              <a:rPr lang="it-IT" sz="2000" baseline="30000" dirty="0" smtClean="0"/>
              <a:t>3</a:t>
            </a:r>
            <a:r>
              <a:rPr lang="it-IT" sz="2000" dirty="0" smtClean="0"/>
              <a:t>/s, ovvero più di 1300 miliardi di metri cubi all’anno, pari a 26 volte la portata del Po alla foce.</a:t>
            </a:r>
          </a:p>
          <a:p>
            <a:pPr algn="just"/>
            <a:endParaRPr lang="it-IT" sz="2000" dirty="0" smtClean="0"/>
          </a:p>
          <a:p>
            <a:pPr algn="just"/>
            <a:endParaRPr lang="it-IT" sz="2000" dirty="0" smtClean="0"/>
          </a:p>
          <a:p>
            <a:pPr algn="just"/>
            <a:r>
              <a:rPr lang="it-IT" sz="2000" dirty="0" smtClean="0"/>
              <a:t>Valutare come e quanto di questa portata può essere trasferita nel bacino del </a:t>
            </a:r>
            <a:r>
              <a:rPr lang="it-IT" sz="2000" dirty="0" err="1" smtClean="0"/>
              <a:t>Chad</a:t>
            </a:r>
            <a:r>
              <a:rPr lang="it-IT" sz="2000" dirty="0" smtClean="0"/>
              <a:t> e in che modo richiede studi ed analisi assai complessi.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-1" y="571500"/>
            <a:ext cx="7620001" cy="369332"/>
          </a:xfrm>
          <a:prstGeom prst="rect">
            <a:avLst/>
          </a:prstGeom>
          <a:solidFill>
            <a:srgbClr val="2358A4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B0B9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en-US" b="1" dirty="0" err="1" smtClean="0">
                <a:solidFill>
                  <a:srgbClr val="B0B9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fiume</a:t>
            </a:r>
            <a:r>
              <a:rPr lang="en-US" b="1" dirty="0" smtClean="0">
                <a:solidFill>
                  <a:srgbClr val="B0B9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Congo </a:t>
            </a:r>
            <a:endParaRPr lang="en-US" b="1" dirty="0">
              <a:solidFill>
                <a:srgbClr val="B0B9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12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36A1C-0001-4B39-9098-2C6B12F70FD3}" type="slidenum">
              <a:rPr lang="it-IT" smtClean="0"/>
              <a:pPr/>
              <a:t>9</a:t>
            </a:fld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t="2049" r="11526" b="1117"/>
          <a:stretch/>
        </p:blipFill>
        <p:spPr>
          <a:xfrm rot="5400000">
            <a:off x="5381854" y="-533628"/>
            <a:ext cx="5160110" cy="8441136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0161" y="1476214"/>
            <a:ext cx="3636963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 smtClean="0"/>
              <a:t>Un complesso sistema di opere (invasi, canali, ecc.) che intercetti una parte delle portate degli affluenti di destra del Congo e la trasferisca al di là dello spartiacque fra il bacino del Congo e quello del Chari. </a:t>
            </a:r>
          </a:p>
          <a:p>
            <a:pPr algn="just"/>
            <a:endParaRPr lang="it-IT" sz="1600" dirty="0" smtClean="0"/>
          </a:p>
          <a:p>
            <a:pPr algn="just"/>
            <a:r>
              <a:rPr lang="it-IT" sz="1600" dirty="0" smtClean="0"/>
              <a:t>La portata derivata raggiungerebbe il lago Ciad attraverso il fiume Chari, tributario del lago, opportunamente  sistemato.</a:t>
            </a:r>
          </a:p>
          <a:p>
            <a:pPr algn="just"/>
            <a:r>
              <a:rPr lang="it-IT" sz="1600" dirty="0" smtClean="0"/>
              <a:t> </a:t>
            </a:r>
          </a:p>
          <a:p>
            <a:pPr algn="just"/>
            <a:r>
              <a:rPr lang="it-IT" sz="1600" dirty="0" smtClean="0"/>
              <a:t>Secondo una stima del tutto preliminare si potrebbero derivare sino a 100 miliardi di m</a:t>
            </a:r>
            <a:r>
              <a:rPr lang="it-IT" sz="1600" baseline="30000" dirty="0" smtClean="0"/>
              <a:t>3 </a:t>
            </a:r>
            <a:r>
              <a:rPr lang="it-IT" sz="1600" dirty="0" smtClean="0"/>
              <a:t>all’anno</a:t>
            </a:r>
            <a:r>
              <a:rPr lang="it-IT" sz="1600" smtClean="0"/>
              <a:t>, </a:t>
            </a:r>
            <a:r>
              <a:rPr lang="it-IT" sz="1600" smtClean="0"/>
              <a:t>comunque </a:t>
            </a:r>
            <a:r>
              <a:rPr lang="it-IT" sz="1600" smtClean="0"/>
              <a:t>una </a:t>
            </a:r>
            <a:r>
              <a:rPr lang="it-IT" sz="1600" dirty="0" smtClean="0"/>
              <a:t>modesta frazione della portata del Congo, recuperando il lago e permettendo di irrigare sino a 3 milioni di ettari.</a:t>
            </a:r>
          </a:p>
          <a:p>
            <a:pPr algn="just"/>
            <a:r>
              <a:rPr lang="it-IT" sz="1600" dirty="0" smtClean="0"/>
              <a:t> </a:t>
            </a:r>
          </a:p>
          <a:p>
            <a:pPr algn="just"/>
            <a:r>
              <a:rPr lang="it-IT" sz="1600" dirty="0" smtClean="0"/>
              <a:t>Il progetto può essere realizzato in fasi con benefici progressivi.</a:t>
            </a:r>
            <a:endParaRPr lang="it-IT" sz="16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0" y="1106883"/>
            <a:ext cx="3741341" cy="369332"/>
          </a:xfrm>
          <a:prstGeom prst="rect">
            <a:avLst/>
          </a:prstGeom>
          <a:solidFill>
            <a:srgbClr val="2358A4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B0B9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TRANSAQUA : </a:t>
            </a:r>
            <a:r>
              <a:rPr lang="en-US" b="1" dirty="0" smtClean="0">
                <a:solidFill>
                  <a:srgbClr val="B0B9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 schema</a:t>
            </a:r>
            <a:endParaRPr lang="en-US" b="1" i="1" dirty="0">
              <a:solidFill>
                <a:srgbClr val="B0B9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7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</p:bldLst>
  </p:timing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1474</TotalTime>
  <Words>1492</Words>
  <Application>Microsoft Office PowerPoint</Application>
  <PresentationFormat>Widescreen</PresentationFormat>
  <Paragraphs>153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1_Tema di Office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chiara amati</dc:creator>
  <cp:lastModifiedBy>Andrea</cp:lastModifiedBy>
  <cp:revision>208</cp:revision>
  <dcterms:created xsi:type="dcterms:W3CDTF">2016-02-25T15:30:14Z</dcterms:created>
  <dcterms:modified xsi:type="dcterms:W3CDTF">2019-09-28T08:06:45Z</dcterms:modified>
</cp:coreProperties>
</file>